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5" r:id="rId4"/>
    <p:sldId id="284" r:id="rId5"/>
    <p:sldId id="271" r:id="rId6"/>
    <p:sldId id="291" r:id="rId7"/>
    <p:sldId id="285" r:id="rId8"/>
    <p:sldId id="263" r:id="rId9"/>
    <p:sldId id="277" r:id="rId10"/>
    <p:sldId id="287" r:id="rId11"/>
    <p:sldId id="260" r:id="rId12"/>
    <p:sldId id="264" r:id="rId13"/>
    <p:sldId id="261" r:id="rId14"/>
    <p:sldId id="257" r:id="rId15"/>
    <p:sldId id="259" r:id="rId16"/>
    <p:sldId id="258" r:id="rId17"/>
    <p:sldId id="269" r:id="rId18"/>
    <p:sldId id="279" r:id="rId19"/>
    <p:sldId id="265" r:id="rId20"/>
    <p:sldId id="262" r:id="rId21"/>
    <p:sldId id="286" r:id="rId22"/>
    <p:sldId id="276" r:id="rId23"/>
    <p:sldId id="289" r:id="rId24"/>
    <p:sldId id="290" r:id="rId25"/>
    <p:sldId id="293" r:id="rId26"/>
    <p:sldId id="281" r:id="rId27"/>
    <p:sldId id="282" r:id="rId28"/>
    <p:sldId id="292" r:id="rId29"/>
    <p:sldId id="283" r:id="rId30"/>
    <p:sldId id="267" r:id="rId31"/>
    <p:sldId id="268" r:id="rId32"/>
    <p:sldId id="278" r:id="rId33"/>
    <p:sldId id="266"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37EF51-AB6F-4490-ACB8-2852F168CF0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5FC04E0-9596-4763-A159-674176E30C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A25E84E-5916-4D64-8A2C-88D2002C7229}"/>
              </a:ext>
            </a:extLst>
          </p:cNvPr>
          <p:cNvSpPr>
            <a:spLocks noGrp="1"/>
          </p:cNvSpPr>
          <p:nvPr>
            <p:ph type="dt" sz="half" idx="10"/>
          </p:nvPr>
        </p:nvSpPr>
        <p:spPr/>
        <p:txBody>
          <a:bodyPr/>
          <a:lstStyle/>
          <a:p>
            <a:fld id="{B98C9D17-71EF-456C-99F2-A36DFBA06791}" type="datetimeFigureOut">
              <a:rPr lang="es-ES" smtClean="0"/>
              <a:t>22/10/2020</a:t>
            </a:fld>
            <a:endParaRPr lang="es-ES"/>
          </a:p>
        </p:txBody>
      </p:sp>
      <p:sp>
        <p:nvSpPr>
          <p:cNvPr id="5" name="Marcador de pie de página 4">
            <a:extLst>
              <a:ext uri="{FF2B5EF4-FFF2-40B4-BE49-F238E27FC236}">
                <a16:creationId xmlns:a16="http://schemas.microsoft.com/office/drawing/2014/main" id="{681A229C-69B5-4A71-B6A1-8E5D78769A6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D025562-A04F-48C2-AD60-8BC34663B205}"/>
              </a:ext>
            </a:extLst>
          </p:cNvPr>
          <p:cNvSpPr>
            <a:spLocks noGrp="1"/>
          </p:cNvSpPr>
          <p:nvPr>
            <p:ph type="sldNum" sz="quarter" idx="12"/>
          </p:nvPr>
        </p:nvSpPr>
        <p:spPr/>
        <p:txBody>
          <a:bodyPr/>
          <a:lstStyle/>
          <a:p>
            <a:fld id="{B2FBCEC1-45E2-4CE4-B8D2-D4D817EC037E}" type="slidenum">
              <a:rPr lang="es-ES" smtClean="0"/>
              <a:t>‹Nº›</a:t>
            </a:fld>
            <a:endParaRPr lang="es-ES"/>
          </a:p>
        </p:txBody>
      </p:sp>
    </p:spTree>
    <p:extLst>
      <p:ext uri="{BB962C8B-B14F-4D97-AF65-F5344CB8AC3E}">
        <p14:creationId xmlns:p14="http://schemas.microsoft.com/office/powerpoint/2010/main" val="273713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40D41D-2517-421E-9E43-2FB0490790B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E60650E-701A-417D-9620-CE1EF78D57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7051BA-7C82-48DB-AC34-D53F9D801A9E}"/>
              </a:ext>
            </a:extLst>
          </p:cNvPr>
          <p:cNvSpPr>
            <a:spLocks noGrp="1"/>
          </p:cNvSpPr>
          <p:nvPr>
            <p:ph type="dt" sz="half" idx="10"/>
          </p:nvPr>
        </p:nvSpPr>
        <p:spPr/>
        <p:txBody>
          <a:bodyPr/>
          <a:lstStyle/>
          <a:p>
            <a:fld id="{B98C9D17-71EF-456C-99F2-A36DFBA06791}" type="datetimeFigureOut">
              <a:rPr lang="es-ES" smtClean="0"/>
              <a:t>22/10/2020</a:t>
            </a:fld>
            <a:endParaRPr lang="es-ES"/>
          </a:p>
        </p:txBody>
      </p:sp>
      <p:sp>
        <p:nvSpPr>
          <p:cNvPr id="5" name="Marcador de pie de página 4">
            <a:extLst>
              <a:ext uri="{FF2B5EF4-FFF2-40B4-BE49-F238E27FC236}">
                <a16:creationId xmlns:a16="http://schemas.microsoft.com/office/drawing/2014/main" id="{9D2DEF0A-FEDC-4B2F-895A-CD32E8F4E5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0896F11-6FBE-4A0D-B1CA-F93038B769C3}"/>
              </a:ext>
            </a:extLst>
          </p:cNvPr>
          <p:cNvSpPr>
            <a:spLocks noGrp="1"/>
          </p:cNvSpPr>
          <p:nvPr>
            <p:ph type="sldNum" sz="quarter" idx="12"/>
          </p:nvPr>
        </p:nvSpPr>
        <p:spPr/>
        <p:txBody>
          <a:bodyPr/>
          <a:lstStyle/>
          <a:p>
            <a:fld id="{B2FBCEC1-45E2-4CE4-B8D2-D4D817EC037E}" type="slidenum">
              <a:rPr lang="es-ES" smtClean="0"/>
              <a:t>‹Nº›</a:t>
            </a:fld>
            <a:endParaRPr lang="es-ES"/>
          </a:p>
        </p:txBody>
      </p:sp>
    </p:spTree>
    <p:extLst>
      <p:ext uri="{BB962C8B-B14F-4D97-AF65-F5344CB8AC3E}">
        <p14:creationId xmlns:p14="http://schemas.microsoft.com/office/powerpoint/2010/main" val="1645104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DD8DA2E-36AD-41AA-A9F3-0ABD1DB5923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76EC0CF-FDDF-4D4B-ABFA-42CFAE2A53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4F4767-0F09-4CFE-A08F-C6616321E384}"/>
              </a:ext>
            </a:extLst>
          </p:cNvPr>
          <p:cNvSpPr>
            <a:spLocks noGrp="1"/>
          </p:cNvSpPr>
          <p:nvPr>
            <p:ph type="dt" sz="half" idx="10"/>
          </p:nvPr>
        </p:nvSpPr>
        <p:spPr/>
        <p:txBody>
          <a:bodyPr/>
          <a:lstStyle/>
          <a:p>
            <a:fld id="{B98C9D17-71EF-456C-99F2-A36DFBA06791}" type="datetimeFigureOut">
              <a:rPr lang="es-ES" smtClean="0"/>
              <a:t>22/10/2020</a:t>
            </a:fld>
            <a:endParaRPr lang="es-ES"/>
          </a:p>
        </p:txBody>
      </p:sp>
      <p:sp>
        <p:nvSpPr>
          <p:cNvPr id="5" name="Marcador de pie de página 4">
            <a:extLst>
              <a:ext uri="{FF2B5EF4-FFF2-40B4-BE49-F238E27FC236}">
                <a16:creationId xmlns:a16="http://schemas.microsoft.com/office/drawing/2014/main" id="{4EF43EEF-A659-44DB-8D83-8CE017E8FE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EF64F3A-9C34-4190-8458-4E6961BD24F8}"/>
              </a:ext>
            </a:extLst>
          </p:cNvPr>
          <p:cNvSpPr>
            <a:spLocks noGrp="1"/>
          </p:cNvSpPr>
          <p:nvPr>
            <p:ph type="sldNum" sz="quarter" idx="12"/>
          </p:nvPr>
        </p:nvSpPr>
        <p:spPr/>
        <p:txBody>
          <a:bodyPr/>
          <a:lstStyle/>
          <a:p>
            <a:fld id="{B2FBCEC1-45E2-4CE4-B8D2-D4D817EC037E}" type="slidenum">
              <a:rPr lang="es-ES" smtClean="0"/>
              <a:t>‹Nº›</a:t>
            </a:fld>
            <a:endParaRPr lang="es-ES"/>
          </a:p>
        </p:txBody>
      </p:sp>
    </p:spTree>
    <p:extLst>
      <p:ext uri="{BB962C8B-B14F-4D97-AF65-F5344CB8AC3E}">
        <p14:creationId xmlns:p14="http://schemas.microsoft.com/office/powerpoint/2010/main" val="2146754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2E29F-B3C1-4F51-BC0F-44B7538D1E0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32F7BCE-7E92-4016-A63C-249D9BB0847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405FC74-75D9-4539-841C-EEBA36E955CC}"/>
              </a:ext>
            </a:extLst>
          </p:cNvPr>
          <p:cNvSpPr>
            <a:spLocks noGrp="1"/>
          </p:cNvSpPr>
          <p:nvPr>
            <p:ph type="dt" sz="half" idx="10"/>
          </p:nvPr>
        </p:nvSpPr>
        <p:spPr/>
        <p:txBody>
          <a:bodyPr/>
          <a:lstStyle/>
          <a:p>
            <a:fld id="{B98C9D17-71EF-456C-99F2-A36DFBA06791}" type="datetimeFigureOut">
              <a:rPr lang="es-ES" smtClean="0"/>
              <a:t>22/10/2020</a:t>
            </a:fld>
            <a:endParaRPr lang="es-ES"/>
          </a:p>
        </p:txBody>
      </p:sp>
      <p:sp>
        <p:nvSpPr>
          <p:cNvPr id="5" name="Marcador de pie de página 4">
            <a:extLst>
              <a:ext uri="{FF2B5EF4-FFF2-40B4-BE49-F238E27FC236}">
                <a16:creationId xmlns:a16="http://schemas.microsoft.com/office/drawing/2014/main" id="{DEC6FA78-8230-4048-835A-0E7C91AA38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EE4767-E69F-4DFB-9EDB-22A58375A245}"/>
              </a:ext>
            </a:extLst>
          </p:cNvPr>
          <p:cNvSpPr>
            <a:spLocks noGrp="1"/>
          </p:cNvSpPr>
          <p:nvPr>
            <p:ph type="sldNum" sz="quarter" idx="12"/>
          </p:nvPr>
        </p:nvSpPr>
        <p:spPr/>
        <p:txBody>
          <a:bodyPr/>
          <a:lstStyle/>
          <a:p>
            <a:fld id="{B2FBCEC1-45E2-4CE4-B8D2-D4D817EC037E}" type="slidenum">
              <a:rPr lang="es-ES" smtClean="0"/>
              <a:t>‹Nº›</a:t>
            </a:fld>
            <a:endParaRPr lang="es-ES"/>
          </a:p>
        </p:txBody>
      </p:sp>
    </p:spTree>
    <p:extLst>
      <p:ext uri="{BB962C8B-B14F-4D97-AF65-F5344CB8AC3E}">
        <p14:creationId xmlns:p14="http://schemas.microsoft.com/office/powerpoint/2010/main" val="71478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B5B353-3878-41FC-B089-A7941537AF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08ED48D-6F9E-4799-AF74-470CE31AFC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DCC74F-F851-4C47-8BD4-688E9CAC2BC9}"/>
              </a:ext>
            </a:extLst>
          </p:cNvPr>
          <p:cNvSpPr>
            <a:spLocks noGrp="1"/>
          </p:cNvSpPr>
          <p:nvPr>
            <p:ph type="dt" sz="half" idx="10"/>
          </p:nvPr>
        </p:nvSpPr>
        <p:spPr/>
        <p:txBody>
          <a:bodyPr/>
          <a:lstStyle/>
          <a:p>
            <a:fld id="{B98C9D17-71EF-456C-99F2-A36DFBA06791}" type="datetimeFigureOut">
              <a:rPr lang="es-ES" smtClean="0"/>
              <a:t>22/10/2020</a:t>
            </a:fld>
            <a:endParaRPr lang="es-ES"/>
          </a:p>
        </p:txBody>
      </p:sp>
      <p:sp>
        <p:nvSpPr>
          <p:cNvPr id="5" name="Marcador de pie de página 4">
            <a:extLst>
              <a:ext uri="{FF2B5EF4-FFF2-40B4-BE49-F238E27FC236}">
                <a16:creationId xmlns:a16="http://schemas.microsoft.com/office/drawing/2014/main" id="{8C031325-D053-45EE-93D6-F05FB9149B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966BE5-06EC-4DB3-A461-2924019ABD01}"/>
              </a:ext>
            </a:extLst>
          </p:cNvPr>
          <p:cNvSpPr>
            <a:spLocks noGrp="1"/>
          </p:cNvSpPr>
          <p:nvPr>
            <p:ph type="sldNum" sz="quarter" idx="12"/>
          </p:nvPr>
        </p:nvSpPr>
        <p:spPr/>
        <p:txBody>
          <a:bodyPr/>
          <a:lstStyle/>
          <a:p>
            <a:fld id="{B2FBCEC1-45E2-4CE4-B8D2-D4D817EC037E}" type="slidenum">
              <a:rPr lang="es-ES" smtClean="0"/>
              <a:t>‹Nº›</a:t>
            </a:fld>
            <a:endParaRPr lang="es-ES"/>
          </a:p>
        </p:txBody>
      </p:sp>
    </p:spTree>
    <p:extLst>
      <p:ext uri="{BB962C8B-B14F-4D97-AF65-F5344CB8AC3E}">
        <p14:creationId xmlns:p14="http://schemas.microsoft.com/office/powerpoint/2010/main" val="132208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DB1933-BAE8-4C39-A8A0-A12955D63E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4B8CAB-8452-4E8B-B229-750AF83C7DF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250998A-2AC3-4013-A854-B42FBE34637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76E945F-9C22-4DDD-8C66-4D5AFC279F91}"/>
              </a:ext>
            </a:extLst>
          </p:cNvPr>
          <p:cNvSpPr>
            <a:spLocks noGrp="1"/>
          </p:cNvSpPr>
          <p:nvPr>
            <p:ph type="dt" sz="half" idx="10"/>
          </p:nvPr>
        </p:nvSpPr>
        <p:spPr/>
        <p:txBody>
          <a:bodyPr/>
          <a:lstStyle/>
          <a:p>
            <a:fld id="{B98C9D17-71EF-456C-99F2-A36DFBA06791}" type="datetimeFigureOut">
              <a:rPr lang="es-ES" smtClean="0"/>
              <a:t>22/10/2020</a:t>
            </a:fld>
            <a:endParaRPr lang="es-ES"/>
          </a:p>
        </p:txBody>
      </p:sp>
      <p:sp>
        <p:nvSpPr>
          <p:cNvPr id="6" name="Marcador de pie de página 5">
            <a:extLst>
              <a:ext uri="{FF2B5EF4-FFF2-40B4-BE49-F238E27FC236}">
                <a16:creationId xmlns:a16="http://schemas.microsoft.com/office/drawing/2014/main" id="{A3F792FA-091F-47F2-9E3A-1149D8BAD19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DC7BEB1-BFF5-4C8B-9C2D-67BF68F9DB76}"/>
              </a:ext>
            </a:extLst>
          </p:cNvPr>
          <p:cNvSpPr>
            <a:spLocks noGrp="1"/>
          </p:cNvSpPr>
          <p:nvPr>
            <p:ph type="sldNum" sz="quarter" idx="12"/>
          </p:nvPr>
        </p:nvSpPr>
        <p:spPr/>
        <p:txBody>
          <a:bodyPr/>
          <a:lstStyle/>
          <a:p>
            <a:fld id="{B2FBCEC1-45E2-4CE4-B8D2-D4D817EC037E}" type="slidenum">
              <a:rPr lang="es-ES" smtClean="0"/>
              <a:t>‹Nº›</a:t>
            </a:fld>
            <a:endParaRPr lang="es-ES"/>
          </a:p>
        </p:txBody>
      </p:sp>
    </p:spTree>
    <p:extLst>
      <p:ext uri="{BB962C8B-B14F-4D97-AF65-F5344CB8AC3E}">
        <p14:creationId xmlns:p14="http://schemas.microsoft.com/office/powerpoint/2010/main" val="313146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75FB61-2D3F-4CA2-8473-CB6FF38D9FA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4342AAD-FFFC-486C-9D42-AB5EC8154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838A6B3-ACAA-4124-A08A-692E67434AC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8B61CDC-66F2-4A2F-A833-6C41712CC3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817D796-0692-4646-B2FD-FE4E02D1AA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5C2125-39FD-4293-9BCE-608DC06500CD}"/>
              </a:ext>
            </a:extLst>
          </p:cNvPr>
          <p:cNvSpPr>
            <a:spLocks noGrp="1"/>
          </p:cNvSpPr>
          <p:nvPr>
            <p:ph type="dt" sz="half" idx="10"/>
          </p:nvPr>
        </p:nvSpPr>
        <p:spPr/>
        <p:txBody>
          <a:bodyPr/>
          <a:lstStyle/>
          <a:p>
            <a:fld id="{B98C9D17-71EF-456C-99F2-A36DFBA06791}" type="datetimeFigureOut">
              <a:rPr lang="es-ES" smtClean="0"/>
              <a:t>22/10/2020</a:t>
            </a:fld>
            <a:endParaRPr lang="es-ES"/>
          </a:p>
        </p:txBody>
      </p:sp>
      <p:sp>
        <p:nvSpPr>
          <p:cNvPr id="8" name="Marcador de pie de página 7">
            <a:extLst>
              <a:ext uri="{FF2B5EF4-FFF2-40B4-BE49-F238E27FC236}">
                <a16:creationId xmlns:a16="http://schemas.microsoft.com/office/drawing/2014/main" id="{969AF453-3553-4406-81C6-E48FE688C19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B43BA73-6B11-47CB-90BE-0FC62FBCC991}"/>
              </a:ext>
            </a:extLst>
          </p:cNvPr>
          <p:cNvSpPr>
            <a:spLocks noGrp="1"/>
          </p:cNvSpPr>
          <p:nvPr>
            <p:ph type="sldNum" sz="quarter" idx="12"/>
          </p:nvPr>
        </p:nvSpPr>
        <p:spPr/>
        <p:txBody>
          <a:bodyPr/>
          <a:lstStyle/>
          <a:p>
            <a:fld id="{B2FBCEC1-45E2-4CE4-B8D2-D4D817EC037E}" type="slidenum">
              <a:rPr lang="es-ES" smtClean="0"/>
              <a:t>‹Nº›</a:t>
            </a:fld>
            <a:endParaRPr lang="es-ES"/>
          </a:p>
        </p:txBody>
      </p:sp>
    </p:spTree>
    <p:extLst>
      <p:ext uri="{BB962C8B-B14F-4D97-AF65-F5344CB8AC3E}">
        <p14:creationId xmlns:p14="http://schemas.microsoft.com/office/powerpoint/2010/main" val="129905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C0C9E2-C037-44B3-B049-4629E8B555A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ABB2AA-CAF1-4DDB-AFFF-23705A3139DD}"/>
              </a:ext>
            </a:extLst>
          </p:cNvPr>
          <p:cNvSpPr>
            <a:spLocks noGrp="1"/>
          </p:cNvSpPr>
          <p:nvPr>
            <p:ph type="dt" sz="half" idx="10"/>
          </p:nvPr>
        </p:nvSpPr>
        <p:spPr/>
        <p:txBody>
          <a:bodyPr/>
          <a:lstStyle/>
          <a:p>
            <a:fld id="{B98C9D17-71EF-456C-99F2-A36DFBA06791}" type="datetimeFigureOut">
              <a:rPr lang="es-ES" smtClean="0"/>
              <a:t>22/10/2020</a:t>
            </a:fld>
            <a:endParaRPr lang="es-ES"/>
          </a:p>
        </p:txBody>
      </p:sp>
      <p:sp>
        <p:nvSpPr>
          <p:cNvPr id="4" name="Marcador de pie de página 3">
            <a:extLst>
              <a:ext uri="{FF2B5EF4-FFF2-40B4-BE49-F238E27FC236}">
                <a16:creationId xmlns:a16="http://schemas.microsoft.com/office/drawing/2014/main" id="{64105C11-E27E-4FFD-8DA7-F9C54E76ED3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0BF8FCF-E98E-43B9-BF0E-E7F5DE351044}"/>
              </a:ext>
            </a:extLst>
          </p:cNvPr>
          <p:cNvSpPr>
            <a:spLocks noGrp="1"/>
          </p:cNvSpPr>
          <p:nvPr>
            <p:ph type="sldNum" sz="quarter" idx="12"/>
          </p:nvPr>
        </p:nvSpPr>
        <p:spPr/>
        <p:txBody>
          <a:bodyPr/>
          <a:lstStyle/>
          <a:p>
            <a:fld id="{B2FBCEC1-45E2-4CE4-B8D2-D4D817EC037E}" type="slidenum">
              <a:rPr lang="es-ES" smtClean="0"/>
              <a:t>‹Nº›</a:t>
            </a:fld>
            <a:endParaRPr lang="es-ES"/>
          </a:p>
        </p:txBody>
      </p:sp>
    </p:spTree>
    <p:extLst>
      <p:ext uri="{BB962C8B-B14F-4D97-AF65-F5344CB8AC3E}">
        <p14:creationId xmlns:p14="http://schemas.microsoft.com/office/powerpoint/2010/main" val="105627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3B1FE9C-C88A-4A20-B712-4F5E01A4B450}"/>
              </a:ext>
            </a:extLst>
          </p:cNvPr>
          <p:cNvSpPr>
            <a:spLocks noGrp="1"/>
          </p:cNvSpPr>
          <p:nvPr>
            <p:ph type="dt" sz="half" idx="10"/>
          </p:nvPr>
        </p:nvSpPr>
        <p:spPr/>
        <p:txBody>
          <a:bodyPr/>
          <a:lstStyle/>
          <a:p>
            <a:fld id="{B98C9D17-71EF-456C-99F2-A36DFBA06791}" type="datetimeFigureOut">
              <a:rPr lang="es-ES" smtClean="0"/>
              <a:t>22/10/2020</a:t>
            </a:fld>
            <a:endParaRPr lang="es-ES"/>
          </a:p>
        </p:txBody>
      </p:sp>
      <p:sp>
        <p:nvSpPr>
          <p:cNvPr id="3" name="Marcador de pie de página 2">
            <a:extLst>
              <a:ext uri="{FF2B5EF4-FFF2-40B4-BE49-F238E27FC236}">
                <a16:creationId xmlns:a16="http://schemas.microsoft.com/office/drawing/2014/main" id="{DE760B48-7FF9-4CC7-8157-388CB0B957E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51DAA6F-D5E2-481E-885C-BD098006C247}"/>
              </a:ext>
            </a:extLst>
          </p:cNvPr>
          <p:cNvSpPr>
            <a:spLocks noGrp="1"/>
          </p:cNvSpPr>
          <p:nvPr>
            <p:ph type="sldNum" sz="quarter" idx="12"/>
          </p:nvPr>
        </p:nvSpPr>
        <p:spPr/>
        <p:txBody>
          <a:bodyPr/>
          <a:lstStyle/>
          <a:p>
            <a:fld id="{B2FBCEC1-45E2-4CE4-B8D2-D4D817EC037E}" type="slidenum">
              <a:rPr lang="es-ES" smtClean="0"/>
              <a:t>‹Nº›</a:t>
            </a:fld>
            <a:endParaRPr lang="es-ES"/>
          </a:p>
        </p:txBody>
      </p:sp>
    </p:spTree>
    <p:extLst>
      <p:ext uri="{BB962C8B-B14F-4D97-AF65-F5344CB8AC3E}">
        <p14:creationId xmlns:p14="http://schemas.microsoft.com/office/powerpoint/2010/main" val="275131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0434A2-D66D-4D15-80EF-2832C01FA9B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F72F6CC-20AA-4FB3-A8F6-35EB2E5A2C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92DD7AA-0F02-40B8-B6E4-DF525F086F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429FAFD-ADE1-4C4D-B191-3681E9BCB8F9}"/>
              </a:ext>
            </a:extLst>
          </p:cNvPr>
          <p:cNvSpPr>
            <a:spLocks noGrp="1"/>
          </p:cNvSpPr>
          <p:nvPr>
            <p:ph type="dt" sz="half" idx="10"/>
          </p:nvPr>
        </p:nvSpPr>
        <p:spPr/>
        <p:txBody>
          <a:bodyPr/>
          <a:lstStyle/>
          <a:p>
            <a:fld id="{B98C9D17-71EF-456C-99F2-A36DFBA06791}" type="datetimeFigureOut">
              <a:rPr lang="es-ES" smtClean="0"/>
              <a:t>22/10/2020</a:t>
            </a:fld>
            <a:endParaRPr lang="es-ES"/>
          </a:p>
        </p:txBody>
      </p:sp>
      <p:sp>
        <p:nvSpPr>
          <p:cNvPr id="6" name="Marcador de pie de página 5">
            <a:extLst>
              <a:ext uri="{FF2B5EF4-FFF2-40B4-BE49-F238E27FC236}">
                <a16:creationId xmlns:a16="http://schemas.microsoft.com/office/drawing/2014/main" id="{2F400B19-241E-43A2-8BAC-10E7E0661FF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C68520A-91F8-4F5C-9981-42B7FE3F838E}"/>
              </a:ext>
            </a:extLst>
          </p:cNvPr>
          <p:cNvSpPr>
            <a:spLocks noGrp="1"/>
          </p:cNvSpPr>
          <p:nvPr>
            <p:ph type="sldNum" sz="quarter" idx="12"/>
          </p:nvPr>
        </p:nvSpPr>
        <p:spPr/>
        <p:txBody>
          <a:bodyPr/>
          <a:lstStyle/>
          <a:p>
            <a:fld id="{B2FBCEC1-45E2-4CE4-B8D2-D4D817EC037E}" type="slidenum">
              <a:rPr lang="es-ES" smtClean="0"/>
              <a:t>‹Nº›</a:t>
            </a:fld>
            <a:endParaRPr lang="es-ES"/>
          </a:p>
        </p:txBody>
      </p:sp>
    </p:spTree>
    <p:extLst>
      <p:ext uri="{BB962C8B-B14F-4D97-AF65-F5344CB8AC3E}">
        <p14:creationId xmlns:p14="http://schemas.microsoft.com/office/powerpoint/2010/main" val="14348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A2B44-671F-4175-AE06-07ED73FA7F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04296E4-0CFF-4828-8F41-E919EEAB7E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62895A8-528F-425E-892D-9AE668E55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43CF50E-D422-4AD0-AABF-BC294AA6AB87}"/>
              </a:ext>
            </a:extLst>
          </p:cNvPr>
          <p:cNvSpPr>
            <a:spLocks noGrp="1"/>
          </p:cNvSpPr>
          <p:nvPr>
            <p:ph type="dt" sz="half" idx="10"/>
          </p:nvPr>
        </p:nvSpPr>
        <p:spPr/>
        <p:txBody>
          <a:bodyPr/>
          <a:lstStyle/>
          <a:p>
            <a:fld id="{B98C9D17-71EF-456C-99F2-A36DFBA06791}" type="datetimeFigureOut">
              <a:rPr lang="es-ES" smtClean="0"/>
              <a:t>22/10/2020</a:t>
            </a:fld>
            <a:endParaRPr lang="es-ES"/>
          </a:p>
        </p:txBody>
      </p:sp>
      <p:sp>
        <p:nvSpPr>
          <p:cNvPr id="6" name="Marcador de pie de página 5">
            <a:extLst>
              <a:ext uri="{FF2B5EF4-FFF2-40B4-BE49-F238E27FC236}">
                <a16:creationId xmlns:a16="http://schemas.microsoft.com/office/drawing/2014/main" id="{C6FC81A0-1370-4DBC-9342-4BCCDADD079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0EE428-BAF8-48FB-BC79-BA4DF7AA558F}"/>
              </a:ext>
            </a:extLst>
          </p:cNvPr>
          <p:cNvSpPr>
            <a:spLocks noGrp="1"/>
          </p:cNvSpPr>
          <p:nvPr>
            <p:ph type="sldNum" sz="quarter" idx="12"/>
          </p:nvPr>
        </p:nvSpPr>
        <p:spPr/>
        <p:txBody>
          <a:bodyPr/>
          <a:lstStyle/>
          <a:p>
            <a:fld id="{B2FBCEC1-45E2-4CE4-B8D2-D4D817EC037E}" type="slidenum">
              <a:rPr lang="es-ES" smtClean="0"/>
              <a:t>‹Nº›</a:t>
            </a:fld>
            <a:endParaRPr lang="es-ES"/>
          </a:p>
        </p:txBody>
      </p:sp>
    </p:spTree>
    <p:extLst>
      <p:ext uri="{BB962C8B-B14F-4D97-AF65-F5344CB8AC3E}">
        <p14:creationId xmlns:p14="http://schemas.microsoft.com/office/powerpoint/2010/main" val="1624605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FFE6"/>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607BD02-4640-46E3-B2B5-3F3704E5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9EE88EB-A01B-4384-9207-26B78865C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4BA5F5-A239-4D06-88C9-4971C85B5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C9D17-71EF-456C-99F2-A36DFBA06791}" type="datetimeFigureOut">
              <a:rPr lang="es-ES" smtClean="0"/>
              <a:t>22/10/2020</a:t>
            </a:fld>
            <a:endParaRPr lang="es-ES"/>
          </a:p>
        </p:txBody>
      </p:sp>
      <p:sp>
        <p:nvSpPr>
          <p:cNvPr id="5" name="Marcador de pie de página 4">
            <a:extLst>
              <a:ext uri="{FF2B5EF4-FFF2-40B4-BE49-F238E27FC236}">
                <a16:creationId xmlns:a16="http://schemas.microsoft.com/office/drawing/2014/main" id="{19F12213-C521-4ECA-A539-6DB37C7F6C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EA11BBC0-006D-41A1-9346-81CFDA8A8A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BCEC1-45E2-4CE4-B8D2-D4D817EC037E}" type="slidenum">
              <a:rPr lang="es-ES" smtClean="0"/>
              <a:t>‹Nº›</a:t>
            </a:fld>
            <a:endParaRPr lang="es-ES"/>
          </a:p>
        </p:txBody>
      </p:sp>
    </p:spTree>
    <p:extLst>
      <p:ext uri="{BB962C8B-B14F-4D97-AF65-F5344CB8AC3E}">
        <p14:creationId xmlns:p14="http://schemas.microsoft.com/office/powerpoint/2010/main" val="2835953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scbs.gob.es/profesionales/saludPublica/ccayes/alertasActual/nCov/documentos/030520_GUIA_COMPRA_MASCARILLAS.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heraldo.es/noticias/salud/2020/08/13/sintomas-coronavirus-covid-19-1390688.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hyperlink" Target="https://youtu.be/jPqlHzfrl8k" TargetMode="External"/><Relationship Id="rId2" Type="http://schemas.openxmlformats.org/officeDocument/2006/relationships/hyperlink" Target="https://www.youtube.com/watch?v=vKbVV9NFp8E&amp;feature=youtu.be"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saludextremadura.ses.es/web/detalle-contenido-estructurado?content=coronavirus-este-virus-lo-paramos-unido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33.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saludextremadura.ses.es/web/detalle-contenido-estructurado?content=coronavirus-este-virus-lo-paramos-unidos"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Imagen que contiene alimentos, dibujo&#10;&#10;Descripción generada automáticamente">
            <a:extLst>
              <a:ext uri="{FF2B5EF4-FFF2-40B4-BE49-F238E27FC236}">
                <a16:creationId xmlns:a16="http://schemas.microsoft.com/office/drawing/2014/main" id="{817EE4C3-A211-4634-9603-9830CCD648F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 y="197704"/>
            <a:ext cx="2176890" cy="1935896"/>
          </a:xfrm>
          <a:prstGeom prst="rect">
            <a:avLst/>
          </a:prstGeom>
        </p:spPr>
      </p:pic>
      <p:sp>
        <p:nvSpPr>
          <p:cNvPr id="2" name="Título 1">
            <a:extLst>
              <a:ext uri="{FF2B5EF4-FFF2-40B4-BE49-F238E27FC236}">
                <a16:creationId xmlns:a16="http://schemas.microsoft.com/office/drawing/2014/main" id="{B834CAFE-7390-4938-9C8B-82C2CB00A4D6}"/>
              </a:ext>
            </a:extLst>
          </p:cNvPr>
          <p:cNvSpPr>
            <a:spLocks noGrp="1"/>
          </p:cNvSpPr>
          <p:nvPr>
            <p:ph type="ctrTitle"/>
          </p:nvPr>
        </p:nvSpPr>
        <p:spPr>
          <a:xfrm>
            <a:off x="935526" y="3094309"/>
            <a:ext cx="10164386" cy="2387600"/>
          </a:xfrm>
        </p:spPr>
        <p:txBody>
          <a:bodyPr>
            <a:normAutofit fontScale="90000"/>
          </a:bodyPr>
          <a:lstStyle/>
          <a:p>
            <a:r>
              <a:rPr lang="es-ES" sz="8000" b="1" dirty="0">
                <a:solidFill>
                  <a:srgbClr val="FF0000"/>
                </a:solidFill>
              </a:rPr>
              <a:t>Decálogo de </a:t>
            </a:r>
            <a:br>
              <a:rPr lang="es-ES" sz="8000" b="1" dirty="0">
                <a:solidFill>
                  <a:srgbClr val="FF0000"/>
                </a:solidFill>
              </a:rPr>
            </a:br>
            <a:r>
              <a:rPr lang="es-ES" sz="8000" b="1" dirty="0">
                <a:solidFill>
                  <a:srgbClr val="FF0000"/>
                </a:solidFill>
              </a:rPr>
              <a:t>medidas preventivas básicas frente a COVID-19 en centros </a:t>
            </a:r>
            <a:r>
              <a:rPr lang="es-ES" sz="8000" b="1" dirty="0" smtClean="0">
                <a:solidFill>
                  <a:srgbClr val="FF0000"/>
                </a:solidFill>
              </a:rPr>
              <a:t>educativos</a:t>
            </a:r>
            <a:br>
              <a:rPr lang="es-ES" sz="8000" b="1" dirty="0" smtClean="0">
                <a:solidFill>
                  <a:srgbClr val="FF0000"/>
                </a:solidFill>
              </a:rPr>
            </a:br>
            <a:r>
              <a:rPr lang="es-ES" sz="8000" b="1" dirty="0" smtClean="0">
                <a:solidFill>
                  <a:srgbClr val="FF0000"/>
                </a:solidFill>
              </a:rPr>
              <a:t>IES ZAIDIN VERGELES</a:t>
            </a:r>
            <a:endParaRPr lang="es-ES" sz="8000" b="1" dirty="0">
              <a:solidFill>
                <a:srgbClr val="FF0000"/>
              </a:solidFill>
            </a:endParaRPr>
          </a:p>
        </p:txBody>
      </p:sp>
      <p:pic>
        <p:nvPicPr>
          <p:cNvPr id="12" name="Imagen 11" descr="Imagen que contiene alimentos, dibujo&#10;&#10;Descripción generada automáticamente">
            <a:extLst>
              <a:ext uri="{FF2B5EF4-FFF2-40B4-BE49-F238E27FC236}">
                <a16:creationId xmlns:a16="http://schemas.microsoft.com/office/drawing/2014/main" id="{496D4884-23A7-4B76-98C9-795F3A4EB47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00086" y="5908009"/>
            <a:ext cx="496205" cy="441272"/>
          </a:xfrm>
          <a:prstGeom prst="rect">
            <a:avLst/>
          </a:prstGeom>
        </p:spPr>
      </p:pic>
      <p:pic>
        <p:nvPicPr>
          <p:cNvPr id="13" name="Imagen 12" descr="Imagen que contiene alimentos, dibujo&#10;&#10;Descripción generada automáticamente">
            <a:extLst>
              <a:ext uri="{FF2B5EF4-FFF2-40B4-BE49-F238E27FC236}">
                <a16:creationId xmlns:a16="http://schemas.microsoft.com/office/drawing/2014/main" id="{25E0AED0-093F-436A-9BF7-9139B6B671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24504" y="2965757"/>
            <a:ext cx="496205" cy="441272"/>
          </a:xfrm>
          <a:prstGeom prst="rect">
            <a:avLst/>
          </a:prstGeom>
        </p:spPr>
      </p:pic>
      <p:pic>
        <p:nvPicPr>
          <p:cNvPr id="14" name="Imagen 13" descr="Imagen que contiene alimentos, dibujo&#10;&#10;Descripción generada automáticamente">
            <a:extLst>
              <a:ext uri="{FF2B5EF4-FFF2-40B4-BE49-F238E27FC236}">
                <a16:creationId xmlns:a16="http://schemas.microsoft.com/office/drawing/2014/main" id="{7A4E8A15-FD7D-41C5-BBA7-A9B8A7D025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3132" y="4112400"/>
            <a:ext cx="496205" cy="441272"/>
          </a:xfrm>
          <a:prstGeom prst="rect">
            <a:avLst/>
          </a:prstGeom>
        </p:spPr>
      </p:pic>
      <p:pic>
        <p:nvPicPr>
          <p:cNvPr id="15" name="Imagen 14" descr="Imagen que contiene alimentos, dibujo&#10;&#10;Descripción generada automáticamente">
            <a:extLst>
              <a:ext uri="{FF2B5EF4-FFF2-40B4-BE49-F238E27FC236}">
                <a16:creationId xmlns:a16="http://schemas.microsoft.com/office/drawing/2014/main" id="{31DB5D2D-34A5-40BD-B59F-33458655F35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30353" y="606294"/>
            <a:ext cx="496205" cy="441272"/>
          </a:xfrm>
          <a:prstGeom prst="rect">
            <a:avLst/>
          </a:prstGeom>
        </p:spPr>
      </p:pic>
    </p:spTree>
    <p:extLst>
      <p:ext uri="{BB962C8B-B14F-4D97-AF65-F5344CB8AC3E}">
        <p14:creationId xmlns:p14="http://schemas.microsoft.com/office/powerpoint/2010/main" val="2733951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a:xfrm>
            <a:off x="189897" y="103981"/>
            <a:ext cx="3275730" cy="2020782"/>
          </a:xfrm>
        </p:spPr>
        <p:txBody>
          <a:bodyPr>
            <a:normAutofit/>
          </a:bodyPr>
          <a:lstStyle/>
          <a:p>
            <a:r>
              <a:rPr lang="es-ES" b="1" dirty="0" smtClean="0">
                <a:solidFill>
                  <a:srgbClr val="FF0000"/>
                </a:solidFill>
              </a:rPr>
              <a:t>Colocación de mascarilla</a:t>
            </a:r>
            <a:endParaRPr lang="es-ES" b="1" dirty="0">
              <a:solidFill>
                <a:srgbClr val="FF0000"/>
              </a:solidFill>
            </a:endParaRPr>
          </a:p>
        </p:txBody>
      </p:sp>
      <p:pic>
        <p:nvPicPr>
          <p:cNvPr id="11" name="Imagen 10" descr="Imagen que contiene alimentos, dibujo&#10;&#10;Descripción generada automáticamente">
            <a:extLst>
              <a:ext uri="{FF2B5EF4-FFF2-40B4-BE49-F238E27FC236}">
                <a16:creationId xmlns:a16="http://schemas.microsoft.com/office/drawing/2014/main" id="{54337EFD-1DF1-482D-9517-362D7A6F66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04872" y="4883760"/>
            <a:ext cx="496205" cy="441272"/>
          </a:xfrm>
          <a:prstGeom prst="rect">
            <a:avLst/>
          </a:prstGeom>
        </p:spPr>
      </p:pic>
      <p:pic>
        <p:nvPicPr>
          <p:cNvPr id="13" name="Imagen 12" descr="Imagen que contiene alimentos, dibujo&#10;&#10;Descripción generada automáticamente">
            <a:extLst>
              <a:ext uri="{FF2B5EF4-FFF2-40B4-BE49-F238E27FC236}">
                <a16:creationId xmlns:a16="http://schemas.microsoft.com/office/drawing/2014/main" id="{B7E2B1D2-618C-4DCD-8261-8771A9B46C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6642" y="5058151"/>
            <a:ext cx="496205" cy="441272"/>
          </a:xfrm>
          <a:prstGeom prst="rect">
            <a:avLst/>
          </a:prstGeom>
        </p:spPr>
      </p:pic>
      <p:pic>
        <p:nvPicPr>
          <p:cNvPr id="14" name="Imagen 13" descr="Imagen que contiene alimentos, dibujo&#10;&#10;Descripción generada automáticamente">
            <a:extLst>
              <a:ext uri="{FF2B5EF4-FFF2-40B4-BE49-F238E27FC236}">
                <a16:creationId xmlns:a16="http://schemas.microsoft.com/office/drawing/2014/main" id="{7D9076B7-5F9B-4A4F-8B03-427470D3608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86208" y="5222314"/>
            <a:ext cx="496205" cy="441272"/>
          </a:xfrm>
          <a:prstGeom prst="rect">
            <a:avLst/>
          </a:prstGeom>
        </p:spPr>
      </p:pic>
      <p:pic>
        <p:nvPicPr>
          <p:cNvPr id="15" name="Imagen 14" descr="Imagen que contiene alimentos, dibujo&#10;&#10;Descripción generada automáticamente">
            <a:extLst>
              <a:ext uri="{FF2B5EF4-FFF2-40B4-BE49-F238E27FC236}">
                <a16:creationId xmlns:a16="http://schemas.microsoft.com/office/drawing/2014/main" id="{218BA2FB-918A-4707-8626-E965086F1B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1035" y="3179758"/>
            <a:ext cx="496205" cy="441272"/>
          </a:xfrm>
          <a:prstGeom prst="rect">
            <a:avLst/>
          </a:prstGeom>
        </p:spPr>
      </p:pic>
      <p:pic>
        <p:nvPicPr>
          <p:cNvPr id="16" name="Imagen 15" descr="Imagen que contiene alimentos, dibujo&#10;&#10;Descripción generada automáticamente">
            <a:extLst>
              <a:ext uri="{FF2B5EF4-FFF2-40B4-BE49-F238E27FC236}">
                <a16:creationId xmlns:a16="http://schemas.microsoft.com/office/drawing/2014/main" id="{1AB5F72A-51E4-4729-917B-FB2DDCD9863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09092" y="5687373"/>
            <a:ext cx="496205" cy="441272"/>
          </a:xfrm>
          <a:prstGeom prst="rect">
            <a:avLst/>
          </a:prstGeom>
        </p:spPr>
      </p:pic>
      <p:pic>
        <p:nvPicPr>
          <p:cNvPr id="3" name="Imagen 2" descr="colocacion mascarilla.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239" y="0"/>
            <a:ext cx="8000688" cy="6858000"/>
          </a:xfrm>
          <a:prstGeom prst="rect">
            <a:avLst/>
          </a:prstGeom>
        </p:spPr>
      </p:pic>
    </p:spTree>
    <p:extLst>
      <p:ext uri="{BB962C8B-B14F-4D97-AF65-F5344CB8AC3E}">
        <p14:creationId xmlns:p14="http://schemas.microsoft.com/office/powerpoint/2010/main" val="3836060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a:xfrm>
            <a:off x="145390" y="103981"/>
            <a:ext cx="12046610" cy="1047427"/>
          </a:xfrm>
        </p:spPr>
        <p:txBody>
          <a:bodyPr>
            <a:normAutofit/>
          </a:bodyPr>
          <a:lstStyle/>
          <a:p>
            <a:pPr algn="ctr"/>
            <a:r>
              <a:rPr lang="es-ES" b="1" dirty="0">
                <a:solidFill>
                  <a:srgbClr val="FF0000"/>
                </a:solidFill>
              </a:rPr>
              <a:t>2. Guarda </a:t>
            </a:r>
            <a:r>
              <a:rPr lang="es-ES" b="1" dirty="0" smtClean="0">
                <a:solidFill>
                  <a:srgbClr val="FF0000"/>
                </a:solidFill>
              </a:rPr>
              <a:t>la distancia.</a:t>
            </a:r>
            <a:endParaRPr lang="es-ES" b="1" dirty="0">
              <a:solidFill>
                <a:srgbClr val="FF0000"/>
              </a:solidFill>
            </a:endParaRPr>
          </a:p>
        </p:txBody>
      </p:sp>
      <p:sp>
        <p:nvSpPr>
          <p:cNvPr id="9" name="Marcador de contenido 2">
            <a:extLst>
              <a:ext uri="{FF2B5EF4-FFF2-40B4-BE49-F238E27FC236}">
                <a16:creationId xmlns:a16="http://schemas.microsoft.com/office/drawing/2014/main" id="{EEA7129F-B217-42CB-9190-A6E41A5052FC}"/>
              </a:ext>
            </a:extLst>
          </p:cNvPr>
          <p:cNvSpPr>
            <a:spLocks noGrp="1"/>
          </p:cNvSpPr>
          <p:nvPr>
            <p:ph idx="1"/>
          </p:nvPr>
        </p:nvSpPr>
        <p:spPr>
          <a:xfrm>
            <a:off x="5408220" y="1021904"/>
            <a:ext cx="6385297" cy="3169340"/>
          </a:xfrm>
        </p:spPr>
        <p:txBody>
          <a:bodyPr/>
          <a:lstStyle/>
          <a:p>
            <a:pPr lvl="1"/>
            <a:r>
              <a:rPr lang="es-ES" b="1" dirty="0">
                <a:solidFill>
                  <a:srgbClr val="0070C0"/>
                </a:solidFill>
              </a:rPr>
              <a:t>A</a:t>
            </a:r>
            <a:r>
              <a:rPr lang="es-ES" b="1" dirty="0" smtClean="0">
                <a:solidFill>
                  <a:srgbClr val="0070C0"/>
                </a:solidFill>
              </a:rPr>
              <a:t>l </a:t>
            </a:r>
            <a:r>
              <a:rPr lang="es-ES" b="1" dirty="0">
                <a:solidFill>
                  <a:srgbClr val="0070C0"/>
                </a:solidFill>
              </a:rPr>
              <a:t>toser, hablar, gritar, cantar, etc., </a:t>
            </a:r>
            <a:r>
              <a:rPr lang="es-ES" dirty="0">
                <a:solidFill>
                  <a:srgbClr val="000000"/>
                </a:solidFill>
              </a:rPr>
              <a:t>se</a:t>
            </a:r>
            <a:r>
              <a:rPr lang="es-ES" b="1" dirty="0">
                <a:solidFill>
                  <a:srgbClr val="0070C0"/>
                </a:solidFill>
              </a:rPr>
              <a:t> emiten gotitas</a:t>
            </a:r>
            <a:r>
              <a:rPr lang="es-ES" dirty="0"/>
              <a:t>, que pueden alcanzar a otras personas.</a:t>
            </a:r>
          </a:p>
          <a:p>
            <a:pPr lvl="1"/>
            <a:r>
              <a:rPr lang="es-ES" b="1" dirty="0">
                <a:solidFill>
                  <a:srgbClr val="0070C0"/>
                </a:solidFill>
              </a:rPr>
              <a:t>Cuanta más distancia </a:t>
            </a:r>
            <a:r>
              <a:rPr lang="es-ES" dirty="0"/>
              <a:t>entre personas, </a:t>
            </a:r>
            <a:r>
              <a:rPr lang="es-ES" b="1" dirty="0">
                <a:solidFill>
                  <a:srgbClr val="0070C0"/>
                </a:solidFill>
              </a:rPr>
              <a:t>mejor</a:t>
            </a:r>
            <a:r>
              <a:rPr lang="es-ES" dirty="0" smtClean="0"/>
              <a:t>. Cuidado con la hora de la comida, recuerda que el patio, la cafetería o el bar no es </a:t>
            </a:r>
            <a:r>
              <a:rPr lang="es-ES" b="1" dirty="0" smtClean="0">
                <a:solidFill>
                  <a:srgbClr val="FF0000"/>
                </a:solidFill>
              </a:rPr>
              <a:t>“</a:t>
            </a:r>
            <a:r>
              <a:rPr lang="es-ES" b="1" i="1" dirty="0" smtClean="0">
                <a:solidFill>
                  <a:srgbClr val="FF0000"/>
                </a:solidFill>
              </a:rPr>
              <a:t>corona free”</a:t>
            </a:r>
            <a:r>
              <a:rPr lang="es-ES" dirty="0" smtClean="0"/>
              <a:t>. Debes seguir manteniendo la distancia de seguridad.</a:t>
            </a:r>
            <a:endParaRPr lang="es-ES" dirty="0"/>
          </a:p>
        </p:txBody>
      </p:sp>
      <p:pic>
        <p:nvPicPr>
          <p:cNvPr id="3" name="Imagen 2" descr="gotichabl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7350" y="4159828"/>
            <a:ext cx="3634422" cy="2418543"/>
          </a:xfrm>
          <a:prstGeom prst="rect">
            <a:avLst/>
          </a:prstGeom>
        </p:spPr>
      </p:pic>
      <p:pic>
        <p:nvPicPr>
          <p:cNvPr id="5" name="Imagen 4" descr="que-relacion-existe-entre-el-aire-ambiental-y-el-coronavirus-afdc.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09" y="1190091"/>
            <a:ext cx="4735564" cy="4735564"/>
          </a:xfrm>
          <a:prstGeom prst="rect">
            <a:avLst/>
          </a:prstGeom>
        </p:spPr>
      </p:pic>
      <p:sp>
        <p:nvSpPr>
          <p:cNvPr id="10" name="CuadroTexto 9">
            <a:extLst>
              <a:ext uri="{FF2B5EF4-FFF2-40B4-BE49-F238E27FC236}">
                <a16:creationId xmlns:a16="http://schemas.microsoft.com/office/drawing/2014/main" id="{E346FB12-D74B-48FE-AD5A-24B623CBA48E}"/>
              </a:ext>
            </a:extLst>
          </p:cNvPr>
          <p:cNvSpPr txBox="1"/>
          <p:nvPr/>
        </p:nvSpPr>
        <p:spPr>
          <a:xfrm>
            <a:off x="4539130" y="5472156"/>
            <a:ext cx="3733272" cy="1200329"/>
          </a:xfrm>
          <a:prstGeom prst="rect">
            <a:avLst/>
          </a:prstGeom>
          <a:solidFill>
            <a:srgbClr val="FFFF00"/>
          </a:solidFill>
          <a:ln>
            <a:solidFill>
              <a:srgbClr val="FF0000"/>
            </a:solidFill>
          </a:ln>
        </p:spPr>
        <p:txBody>
          <a:bodyPr wrap="square" rtlCol="0">
            <a:spAutoFit/>
          </a:bodyPr>
          <a:lstStyle/>
          <a:p>
            <a:pPr algn="ctr"/>
            <a:r>
              <a:rPr lang="es-ES" b="1" dirty="0">
                <a:solidFill>
                  <a:srgbClr val="0070C0"/>
                </a:solidFill>
              </a:rPr>
              <a:t>¡Cuidado!</a:t>
            </a:r>
          </a:p>
          <a:p>
            <a:pPr algn="ctr"/>
            <a:r>
              <a:rPr lang="es-ES" b="1" dirty="0">
                <a:solidFill>
                  <a:srgbClr val="0070C0"/>
                </a:solidFill>
              </a:rPr>
              <a:t>Cuanto más alto se hable, más gotitas se expulsan y mayor riesgo de transmisión del virus.</a:t>
            </a:r>
          </a:p>
        </p:txBody>
      </p:sp>
    </p:spTree>
    <p:extLst>
      <p:ext uri="{BB962C8B-B14F-4D97-AF65-F5344CB8AC3E}">
        <p14:creationId xmlns:p14="http://schemas.microsoft.com/office/powerpoint/2010/main" val="2041014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a:xfrm>
            <a:off x="149822" y="151462"/>
            <a:ext cx="10515600" cy="1325563"/>
          </a:xfrm>
        </p:spPr>
        <p:txBody>
          <a:bodyPr/>
          <a:lstStyle/>
          <a:p>
            <a:pPr algn="ctr"/>
            <a:r>
              <a:rPr lang="es-ES" b="1" dirty="0">
                <a:solidFill>
                  <a:srgbClr val="FF0000"/>
                </a:solidFill>
              </a:rPr>
              <a:t>3. Ventila con aire exterior.</a:t>
            </a:r>
          </a:p>
        </p:txBody>
      </p:sp>
      <p:sp>
        <p:nvSpPr>
          <p:cNvPr id="8" name="Marcador de contenido 2">
            <a:extLst>
              <a:ext uri="{FF2B5EF4-FFF2-40B4-BE49-F238E27FC236}">
                <a16:creationId xmlns:a16="http://schemas.microsoft.com/office/drawing/2014/main" id="{D07249C0-2342-437F-A4A9-DCF0949F62E0}"/>
              </a:ext>
            </a:extLst>
          </p:cNvPr>
          <p:cNvSpPr>
            <a:spLocks noGrp="1"/>
          </p:cNvSpPr>
          <p:nvPr>
            <p:ph idx="1"/>
          </p:nvPr>
        </p:nvSpPr>
        <p:spPr>
          <a:xfrm>
            <a:off x="5518890" y="1151408"/>
            <a:ext cx="6673110" cy="5304337"/>
          </a:xfrm>
        </p:spPr>
        <p:txBody>
          <a:bodyPr>
            <a:normAutofit/>
          </a:bodyPr>
          <a:lstStyle/>
          <a:p>
            <a:pPr lvl="1"/>
            <a:r>
              <a:rPr lang="es-ES" b="1" dirty="0" smtClean="0">
                <a:solidFill>
                  <a:srgbClr val="0070C0"/>
                </a:solidFill>
              </a:rPr>
              <a:t>la ventilación en las aulas es muy importante. </a:t>
            </a:r>
            <a:r>
              <a:rPr lang="es-ES_tradnl" dirty="0" smtClean="0"/>
              <a:t>recuerda ventilar al menos en cada hora 15 minutos/h.  </a:t>
            </a:r>
          </a:p>
          <a:p>
            <a:pPr marL="457200" lvl="1" indent="0">
              <a:buNone/>
            </a:pPr>
            <a:r>
              <a:rPr lang="es-ES_tradnl" dirty="0" smtClean="0"/>
              <a:t>(10 mejor que 5 y 5 mejor que nada).</a:t>
            </a:r>
          </a:p>
          <a:p>
            <a:pPr marL="457200" lvl="1" indent="0">
              <a:buNone/>
            </a:pPr>
            <a:endParaRPr lang="es-ES_tradnl" dirty="0"/>
          </a:p>
          <a:p>
            <a:pPr marL="457200" lvl="1" indent="0">
              <a:buNone/>
            </a:pPr>
            <a:endParaRPr lang="es-ES" dirty="0"/>
          </a:p>
          <a:p>
            <a:pPr lvl="1"/>
            <a:r>
              <a:rPr lang="es-ES" dirty="0" smtClean="0"/>
              <a:t>Si se </a:t>
            </a:r>
            <a:r>
              <a:rPr lang="es-ES" b="1" dirty="0">
                <a:solidFill>
                  <a:srgbClr val="0070C0"/>
                </a:solidFill>
              </a:rPr>
              <a:t>disminuye</a:t>
            </a:r>
            <a:r>
              <a:rPr lang="es-ES" dirty="0"/>
              <a:t> </a:t>
            </a:r>
            <a:r>
              <a:rPr lang="es-ES" dirty="0" smtClean="0"/>
              <a:t>el número de virus también disminuye </a:t>
            </a:r>
            <a:r>
              <a:rPr lang="es-ES" b="1" dirty="0" smtClean="0">
                <a:solidFill>
                  <a:srgbClr val="0070C0"/>
                </a:solidFill>
              </a:rPr>
              <a:t>el </a:t>
            </a:r>
            <a:r>
              <a:rPr lang="es-ES" b="1" dirty="0">
                <a:solidFill>
                  <a:srgbClr val="0070C0"/>
                </a:solidFill>
              </a:rPr>
              <a:t>riesgo de contagio.</a:t>
            </a:r>
          </a:p>
          <a:p>
            <a:pPr marL="457200" lvl="1" indent="0">
              <a:buNone/>
            </a:pPr>
            <a:endParaRPr lang="es-ES" dirty="0"/>
          </a:p>
        </p:txBody>
      </p:sp>
      <p:pic>
        <p:nvPicPr>
          <p:cNvPr id="4" name="Imagen 3" descr="Imagen que contiene interior, pintura, foto, pintado&#10;&#10;Descripción generada automáticamente">
            <a:extLst>
              <a:ext uri="{FF2B5EF4-FFF2-40B4-BE49-F238E27FC236}">
                <a16:creationId xmlns:a16="http://schemas.microsoft.com/office/drawing/2014/main" id="{B2406CAE-F2C8-4BF0-B976-3E2391AE9A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08" y="1958374"/>
            <a:ext cx="4840610" cy="3288250"/>
          </a:xfrm>
          <a:prstGeom prst="rect">
            <a:avLst/>
          </a:prstGeom>
        </p:spPr>
      </p:pic>
      <p:pic>
        <p:nvPicPr>
          <p:cNvPr id="12" name="Imagen 11" descr="Imagen que contiene alimentos, dibujo&#10;&#10;Descripción generada automáticamente">
            <a:extLst>
              <a:ext uri="{FF2B5EF4-FFF2-40B4-BE49-F238E27FC236}">
                <a16:creationId xmlns:a16="http://schemas.microsoft.com/office/drawing/2014/main" id="{B328B514-1B70-4F05-AAA5-4EB588DD0B4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13338" y="419647"/>
            <a:ext cx="496205" cy="441272"/>
          </a:xfrm>
          <a:prstGeom prst="rect">
            <a:avLst/>
          </a:prstGeom>
        </p:spPr>
      </p:pic>
    </p:spTree>
    <p:extLst>
      <p:ext uri="{BB962C8B-B14F-4D97-AF65-F5344CB8AC3E}">
        <p14:creationId xmlns:p14="http://schemas.microsoft.com/office/powerpoint/2010/main" val="1622525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a:xfrm>
            <a:off x="137954" y="1"/>
            <a:ext cx="10515600" cy="902134"/>
          </a:xfrm>
        </p:spPr>
        <p:txBody>
          <a:bodyPr/>
          <a:lstStyle/>
          <a:p>
            <a:pPr algn="ctr"/>
            <a:r>
              <a:rPr lang="es-ES" b="1" dirty="0">
                <a:solidFill>
                  <a:srgbClr val="FF0000"/>
                </a:solidFill>
              </a:rPr>
              <a:t>4. Lávate las manos a menudo.</a:t>
            </a:r>
          </a:p>
        </p:txBody>
      </p:sp>
      <p:sp>
        <p:nvSpPr>
          <p:cNvPr id="8" name="Marcador de contenido 2">
            <a:extLst>
              <a:ext uri="{FF2B5EF4-FFF2-40B4-BE49-F238E27FC236}">
                <a16:creationId xmlns:a16="http://schemas.microsoft.com/office/drawing/2014/main" id="{B1A62A76-6687-4CBB-8815-946C3F7FB706}"/>
              </a:ext>
            </a:extLst>
          </p:cNvPr>
          <p:cNvSpPr txBox="1">
            <a:spLocks/>
          </p:cNvSpPr>
          <p:nvPr/>
        </p:nvSpPr>
        <p:spPr>
          <a:xfrm>
            <a:off x="83081" y="914005"/>
            <a:ext cx="4537300" cy="5163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S" dirty="0" smtClean="0">
                <a:solidFill>
                  <a:srgbClr val="000000"/>
                </a:solidFill>
              </a:rPr>
              <a:t>Al</a:t>
            </a:r>
            <a:r>
              <a:rPr lang="es-ES" b="1" dirty="0" smtClean="0">
                <a:solidFill>
                  <a:srgbClr val="0070C0"/>
                </a:solidFill>
              </a:rPr>
              <a:t> </a:t>
            </a:r>
            <a:r>
              <a:rPr lang="es-ES" dirty="0" smtClean="0"/>
              <a:t>lavarte </a:t>
            </a:r>
            <a:r>
              <a:rPr lang="es-ES" dirty="0"/>
              <a:t>las manos a menudo, o al usar un gel con alcohol, </a:t>
            </a:r>
            <a:r>
              <a:rPr lang="es-ES" b="1" dirty="0">
                <a:solidFill>
                  <a:srgbClr val="0070C0"/>
                </a:solidFill>
              </a:rPr>
              <a:t>se inactiva el virus</a:t>
            </a:r>
            <a:r>
              <a:rPr lang="es-ES" dirty="0"/>
              <a:t>  </a:t>
            </a:r>
            <a:r>
              <a:rPr lang="es-ES" dirty="0" smtClean="0"/>
              <a:t>que tengas en las mismas.</a:t>
            </a:r>
          </a:p>
          <a:p>
            <a:pPr marL="457200" lvl="1" indent="0">
              <a:buNone/>
            </a:pPr>
            <a:endParaRPr lang="es-ES" dirty="0"/>
          </a:p>
          <a:p>
            <a:pPr lvl="1"/>
            <a:r>
              <a:rPr lang="es-ES" dirty="0"/>
              <a:t>Recuerda que </a:t>
            </a:r>
            <a:r>
              <a:rPr lang="es-ES" b="1" dirty="0">
                <a:solidFill>
                  <a:srgbClr val="0070C0"/>
                </a:solidFill>
              </a:rPr>
              <a:t>cuantas menos cosas te pongas </a:t>
            </a:r>
            <a:r>
              <a:rPr lang="es-ES" dirty="0"/>
              <a:t>en las manos y muñecas (anillos, pulseras, </a:t>
            </a:r>
            <a:r>
              <a:rPr lang="es-ES" i="1" dirty="0"/>
              <a:t>piercing</a:t>
            </a:r>
            <a:r>
              <a:rPr lang="es-ES" dirty="0"/>
              <a:t>, etc.) </a:t>
            </a:r>
            <a:r>
              <a:rPr lang="es-ES" dirty="0">
                <a:solidFill>
                  <a:srgbClr val="000000"/>
                </a:solidFill>
              </a:rPr>
              <a:t>mejor, pues el virus puede adherirse a ellas</a:t>
            </a:r>
            <a:r>
              <a:rPr lang="es-ES" dirty="0" smtClean="0">
                <a:solidFill>
                  <a:srgbClr val="000000"/>
                </a:solidFill>
              </a:rPr>
              <a:t>.</a:t>
            </a:r>
          </a:p>
          <a:p>
            <a:pPr marL="457200" lvl="1" indent="0">
              <a:buNone/>
            </a:pPr>
            <a:endParaRPr lang="es-ES" dirty="0">
              <a:solidFill>
                <a:srgbClr val="000000"/>
              </a:solidFill>
            </a:endParaRPr>
          </a:p>
          <a:p>
            <a:pPr lvl="1"/>
            <a:r>
              <a:rPr lang="es-ES" dirty="0"/>
              <a:t>Evita también el maquillaje.</a:t>
            </a:r>
          </a:p>
        </p:txBody>
      </p:sp>
      <p:sp>
        <p:nvSpPr>
          <p:cNvPr id="11" name="CuadroTexto 10">
            <a:extLst>
              <a:ext uri="{FF2B5EF4-FFF2-40B4-BE49-F238E27FC236}">
                <a16:creationId xmlns:a16="http://schemas.microsoft.com/office/drawing/2014/main" id="{28ADAAE5-FED4-45BB-A663-95B1C33255FA}"/>
              </a:ext>
            </a:extLst>
          </p:cNvPr>
          <p:cNvSpPr txBox="1"/>
          <p:nvPr/>
        </p:nvSpPr>
        <p:spPr>
          <a:xfrm>
            <a:off x="495904" y="5628202"/>
            <a:ext cx="4187671" cy="646331"/>
          </a:xfrm>
          <a:prstGeom prst="rect">
            <a:avLst/>
          </a:prstGeom>
          <a:solidFill>
            <a:srgbClr val="FFFF00"/>
          </a:solidFill>
          <a:ln>
            <a:solidFill>
              <a:srgbClr val="FF0000"/>
            </a:solidFill>
          </a:ln>
        </p:spPr>
        <p:txBody>
          <a:bodyPr wrap="square" rtlCol="0">
            <a:spAutoFit/>
          </a:bodyPr>
          <a:lstStyle/>
          <a:p>
            <a:pPr algn="ctr"/>
            <a:r>
              <a:rPr lang="es-ES" b="1" dirty="0">
                <a:solidFill>
                  <a:srgbClr val="0070C0"/>
                </a:solidFill>
              </a:rPr>
              <a:t>Siempre lávate bien, tanto las manos como las muñecas</a:t>
            </a:r>
            <a:r>
              <a:rPr lang="es-ES" b="1" dirty="0" smtClean="0">
                <a:solidFill>
                  <a:srgbClr val="0070C0"/>
                </a:solidFill>
              </a:rPr>
              <a:t>. Fíjate en el protocolo.</a:t>
            </a:r>
            <a:endParaRPr lang="es-ES" b="1" dirty="0">
              <a:solidFill>
                <a:srgbClr val="0070C0"/>
              </a:solidFill>
            </a:endParaRPr>
          </a:p>
        </p:txBody>
      </p:sp>
      <p:pic>
        <p:nvPicPr>
          <p:cNvPr id="13" name="Imagen 12" descr="Imagen que contiene alimentos, dibujo&#10;&#10;Descripción generada automáticamente">
            <a:extLst>
              <a:ext uri="{FF2B5EF4-FFF2-40B4-BE49-F238E27FC236}">
                <a16:creationId xmlns:a16="http://schemas.microsoft.com/office/drawing/2014/main" id="{7260C6F7-73A7-4C81-9581-C6353B37860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40147" y="5907492"/>
            <a:ext cx="496205" cy="441272"/>
          </a:xfrm>
          <a:prstGeom prst="rect">
            <a:avLst/>
          </a:prstGeom>
        </p:spPr>
      </p:pic>
      <p:pic>
        <p:nvPicPr>
          <p:cNvPr id="14" name="Imagen 13" descr="Imagen que contiene alimentos, dibujo&#10;&#10;Descripción generada automáticamente">
            <a:extLst>
              <a:ext uri="{FF2B5EF4-FFF2-40B4-BE49-F238E27FC236}">
                <a16:creationId xmlns:a16="http://schemas.microsoft.com/office/drawing/2014/main" id="{DC58181E-DBA8-4B44-B058-61033292755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34853" y="4563402"/>
            <a:ext cx="496205" cy="441272"/>
          </a:xfrm>
          <a:prstGeom prst="rect">
            <a:avLst/>
          </a:prstGeom>
        </p:spPr>
      </p:pic>
      <p:pic>
        <p:nvPicPr>
          <p:cNvPr id="15" name="Imagen 14" descr="Imagen que contiene alimentos, dibujo&#10;&#10;Descripción generada automáticamente">
            <a:extLst>
              <a:ext uri="{FF2B5EF4-FFF2-40B4-BE49-F238E27FC236}">
                <a16:creationId xmlns:a16="http://schemas.microsoft.com/office/drawing/2014/main" id="{C1A8E5B9-3FDE-423E-8266-67C078E9DA8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27684" y="4597501"/>
            <a:ext cx="496205" cy="441272"/>
          </a:xfrm>
          <a:prstGeom prst="rect">
            <a:avLst/>
          </a:prstGeom>
        </p:spPr>
      </p:pic>
      <p:pic>
        <p:nvPicPr>
          <p:cNvPr id="4" name="Imagen 3" descr="como-lavarse-las-manos-om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907" y="759692"/>
            <a:ext cx="6514575" cy="6098308"/>
          </a:xfrm>
          <a:prstGeom prst="rect">
            <a:avLst/>
          </a:prstGeom>
        </p:spPr>
      </p:pic>
    </p:spTree>
    <p:extLst>
      <p:ext uri="{BB962C8B-B14F-4D97-AF65-F5344CB8AC3E}">
        <p14:creationId xmlns:p14="http://schemas.microsoft.com/office/powerpoint/2010/main" val="4175185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p:txBody>
          <a:bodyPr/>
          <a:lstStyle/>
          <a:p>
            <a:pPr algn="ctr"/>
            <a:r>
              <a:rPr lang="es-ES" b="1" dirty="0">
                <a:solidFill>
                  <a:srgbClr val="FF0000"/>
                </a:solidFill>
              </a:rPr>
              <a:t>5. Limpia y desinfecta.</a:t>
            </a:r>
          </a:p>
        </p:txBody>
      </p:sp>
      <p:sp>
        <p:nvSpPr>
          <p:cNvPr id="3" name="Marcador de contenido 2">
            <a:extLst>
              <a:ext uri="{FF2B5EF4-FFF2-40B4-BE49-F238E27FC236}">
                <a16:creationId xmlns:a16="http://schemas.microsoft.com/office/drawing/2014/main" id="{EAD00107-BED7-4D69-A240-FEE7F7B825FC}"/>
              </a:ext>
            </a:extLst>
          </p:cNvPr>
          <p:cNvSpPr>
            <a:spLocks noGrp="1"/>
          </p:cNvSpPr>
          <p:nvPr>
            <p:ph idx="1"/>
          </p:nvPr>
        </p:nvSpPr>
        <p:spPr>
          <a:xfrm>
            <a:off x="7607761" y="1626215"/>
            <a:ext cx="3921523" cy="4550748"/>
          </a:xfrm>
        </p:spPr>
        <p:txBody>
          <a:bodyPr/>
          <a:lstStyle/>
          <a:p>
            <a:pPr lvl="1">
              <a:buFont typeface="Arial"/>
              <a:buChar char="•"/>
            </a:pPr>
            <a:r>
              <a:rPr lang="es-ES" b="1" dirty="0" smtClean="0">
                <a:solidFill>
                  <a:srgbClr val="0070C0"/>
                </a:solidFill>
              </a:rPr>
              <a:t>Para eliminar el virus limpia y desinfecta.</a:t>
            </a:r>
          </a:p>
          <a:p>
            <a:pPr marL="457200" lvl="1" indent="0">
              <a:buNone/>
            </a:pPr>
            <a:endParaRPr lang="es-ES" dirty="0" smtClean="0">
              <a:solidFill>
                <a:srgbClr val="000000"/>
              </a:solidFill>
            </a:endParaRPr>
          </a:p>
          <a:p>
            <a:pPr marL="457200" lvl="1" indent="0">
              <a:buNone/>
            </a:pPr>
            <a:endParaRPr lang="es-ES" dirty="0">
              <a:solidFill>
                <a:srgbClr val="000000"/>
              </a:solidFill>
            </a:endParaRPr>
          </a:p>
          <a:p>
            <a:pPr lvl="1"/>
            <a:r>
              <a:rPr lang="es-ES" dirty="0" smtClean="0"/>
              <a:t>Puedes </a:t>
            </a:r>
            <a:r>
              <a:rPr lang="es-ES" dirty="0"/>
              <a:t>usar </a:t>
            </a:r>
            <a:r>
              <a:rPr lang="es-ES" b="1" dirty="0">
                <a:solidFill>
                  <a:srgbClr val="0070C0"/>
                </a:solidFill>
              </a:rPr>
              <a:t>alcohol</a:t>
            </a:r>
            <a:r>
              <a:rPr lang="es-ES" dirty="0"/>
              <a:t> </a:t>
            </a:r>
            <a:r>
              <a:rPr lang="es-ES" dirty="0" smtClean="0"/>
              <a:t> </a:t>
            </a:r>
            <a:r>
              <a:rPr lang="es-ES" b="1" dirty="0" smtClean="0">
                <a:solidFill>
                  <a:srgbClr val="0070C0"/>
                </a:solidFill>
              </a:rPr>
              <a:t>70%</a:t>
            </a:r>
            <a:r>
              <a:rPr lang="es-ES" dirty="0" smtClean="0">
                <a:solidFill>
                  <a:srgbClr val="0070C0"/>
                </a:solidFill>
              </a:rPr>
              <a:t> </a:t>
            </a:r>
            <a:r>
              <a:rPr lang="es-ES" dirty="0" smtClean="0"/>
              <a:t>para </a:t>
            </a:r>
            <a:r>
              <a:rPr lang="es-ES" dirty="0"/>
              <a:t>limpiar y desinfectar tu móvil, llaves, bolis, gafas, etc</a:t>
            </a:r>
            <a:r>
              <a:rPr lang="es-ES" dirty="0" smtClean="0"/>
              <a:t>.</a:t>
            </a:r>
          </a:p>
          <a:p>
            <a:pPr marL="457200" lvl="1" indent="0">
              <a:buNone/>
            </a:pPr>
            <a:r>
              <a:rPr lang="es-ES" dirty="0" smtClean="0"/>
              <a:t> </a:t>
            </a:r>
            <a:endParaRPr lang="es-ES" dirty="0"/>
          </a:p>
          <a:p>
            <a:pPr marL="457200" lvl="1" indent="0">
              <a:buNone/>
            </a:pPr>
            <a:endParaRPr lang="es-ES" dirty="0"/>
          </a:p>
        </p:txBody>
      </p:sp>
      <p:pic>
        <p:nvPicPr>
          <p:cNvPr id="10" name="Imagen 9" descr="Imagen que contiene alimentos, dibujo&#10;&#10;Descripción generada automáticamente">
            <a:extLst>
              <a:ext uri="{FF2B5EF4-FFF2-40B4-BE49-F238E27FC236}">
                <a16:creationId xmlns:a16="http://schemas.microsoft.com/office/drawing/2014/main" id="{80AA335B-8EE7-42B2-A299-613689123AA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241511" y="5283377"/>
            <a:ext cx="496205" cy="441272"/>
          </a:xfrm>
          <a:prstGeom prst="rect">
            <a:avLst/>
          </a:prstGeom>
        </p:spPr>
      </p:pic>
      <p:pic>
        <p:nvPicPr>
          <p:cNvPr id="12" name="Imagen 11" descr="Imagen que contiene alimentos, dibujo&#10;&#10;Descripción generada automáticamente">
            <a:extLst>
              <a:ext uri="{FF2B5EF4-FFF2-40B4-BE49-F238E27FC236}">
                <a16:creationId xmlns:a16="http://schemas.microsoft.com/office/drawing/2014/main" id="{066D02C9-6844-41C6-A3A0-4B6E945BC19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674081" y="2843686"/>
            <a:ext cx="496205" cy="441272"/>
          </a:xfrm>
          <a:prstGeom prst="rect">
            <a:avLst/>
          </a:prstGeom>
        </p:spPr>
      </p:pic>
      <p:pic>
        <p:nvPicPr>
          <p:cNvPr id="13" name="Imagen 12" descr="Imagen que contiene alimentos, dibujo&#10;&#10;Descripción generada automáticamente">
            <a:extLst>
              <a:ext uri="{FF2B5EF4-FFF2-40B4-BE49-F238E27FC236}">
                <a16:creationId xmlns:a16="http://schemas.microsoft.com/office/drawing/2014/main" id="{534732DA-50CA-4EB3-A976-A445D6C25CC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418411" y="825754"/>
            <a:ext cx="496205" cy="441272"/>
          </a:xfrm>
          <a:prstGeom prst="rect">
            <a:avLst/>
          </a:prstGeom>
        </p:spPr>
      </p:pic>
      <p:pic>
        <p:nvPicPr>
          <p:cNvPr id="4" name="Imagen 3" descr="coronavirus superfici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13" y="1673729"/>
            <a:ext cx="6867693" cy="3845908"/>
          </a:xfrm>
          <a:prstGeom prst="rect">
            <a:avLst/>
          </a:prstGeom>
        </p:spPr>
      </p:pic>
    </p:spTree>
    <p:extLst>
      <p:ext uri="{BB962C8B-B14F-4D97-AF65-F5344CB8AC3E}">
        <p14:creationId xmlns:p14="http://schemas.microsoft.com/office/powerpoint/2010/main" val="1060360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54AD5B98-ED6A-46B7-BCCC-52D7C8872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039" y="2986364"/>
            <a:ext cx="1512333" cy="1916023"/>
          </a:xfrm>
          <a:prstGeom prst="rect">
            <a:avLst/>
          </a:prstGeom>
        </p:spPr>
      </p:pic>
      <p:pic>
        <p:nvPicPr>
          <p:cNvPr id="15" name="Imagen 14" descr="Imagen que contiene interior, viendo, cara, gato&#10;&#10;Descripción generada automáticamente">
            <a:extLst>
              <a:ext uri="{FF2B5EF4-FFF2-40B4-BE49-F238E27FC236}">
                <a16:creationId xmlns:a16="http://schemas.microsoft.com/office/drawing/2014/main" id="{3D295448-C048-4214-9648-AE7C3EC9CA0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43876" y="1618408"/>
            <a:ext cx="3506161" cy="1895167"/>
          </a:xfrm>
          <a:prstGeom prst="rect">
            <a:avLst/>
          </a:prstGeom>
        </p:spPr>
      </p:pic>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p:txBody>
          <a:bodyPr/>
          <a:lstStyle/>
          <a:p>
            <a:r>
              <a:rPr lang="es-ES" b="1" dirty="0">
                <a:solidFill>
                  <a:srgbClr val="FF0000"/>
                </a:solidFill>
              </a:rPr>
              <a:t>6. No toques tu cara ni la de los demás.</a:t>
            </a:r>
          </a:p>
        </p:txBody>
      </p:sp>
      <p:sp>
        <p:nvSpPr>
          <p:cNvPr id="9" name="Marcador de contenido 2">
            <a:extLst>
              <a:ext uri="{FF2B5EF4-FFF2-40B4-BE49-F238E27FC236}">
                <a16:creationId xmlns:a16="http://schemas.microsoft.com/office/drawing/2014/main" id="{5A4EBF7C-2796-4483-ABAE-F7428A684C8C}"/>
              </a:ext>
            </a:extLst>
          </p:cNvPr>
          <p:cNvSpPr>
            <a:spLocks noGrp="1"/>
          </p:cNvSpPr>
          <p:nvPr>
            <p:ph idx="1"/>
          </p:nvPr>
        </p:nvSpPr>
        <p:spPr>
          <a:xfrm>
            <a:off x="5672667" y="1136952"/>
            <a:ext cx="6242243" cy="5176762"/>
          </a:xfrm>
        </p:spPr>
        <p:txBody>
          <a:bodyPr>
            <a:normAutofit/>
          </a:bodyPr>
          <a:lstStyle/>
          <a:p>
            <a:pPr lvl="1"/>
            <a:r>
              <a:rPr lang="es-ES" dirty="0" smtClean="0">
                <a:solidFill>
                  <a:srgbClr val="000000"/>
                </a:solidFill>
              </a:rPr>
              <a:t>Las vías de entrada  son: boca, ojos y nariz.</a:t>
            </a:r>
          </a:p>
          <a:p>
            <a:pPr marL="457200" lvl="1" indent="0">
              <a:buNone/>
            </a:pPr>
            <a:endParaRPr lang="es-ES" dirty="0" smtClean="0">
              <a:solidFill>
                <a:srgbClr val="000000"/>
              </a:solidFill>
            </a:endParaRPr>
          </a:p>
          <a:p>
            <a:pPr lvl="1"/>
            <a:r>
              <a:rPr lang="es-ES" dirty="0" smtClean="0">
                <a:solidFill>
                  <a:srgbClr val="000000"/>
                </a:solidFill>
              </a:rPr>
              <a:t>Las </a:t>
            </a:r>
            <a:r>
              <a:rPr lang="es-ES" dirty="0">
                <a:solidFill>
                  <a:srgbClr val="000000"/>
                </a:solidFill>
              </a:rPr>
              <a:t>manos tocan muchas superficies que podrían contener el virus</a:t>
            </a:r>
            <a:r>
              <a:rPr lang="es-ES" dirty="0" smtClean="0">
                <a:solidFill>
                  <a:srgbClr val="000000"/>
                </a:solidFill>
              </a:rPr>
              <a:t>. Por eso el desinfectar las superficies antes de trabajar en ellas.</a:t>
            </a:r>
          </a:p>
          <a:p>
            <a:pPr marL="457200" lvl="1" indent="0">
              <a:buNone/>
            </a:pPr>
            <a:endParaRPr lang="es-ES" dirty="0">
              <a:solidFill>
                <a:srgbClr val="000000"/>
              </a:solidFill>
            </a:endParaRPr>
          </a:p>
          <a:p>
            <a:pPr lvl="1"/>
            <a:r>
              <a:rPr lang="es-ES" dirty="0"/>
              <a:t>Si te tocas la cara sin haberte lavado bien las manos, puedes contagiarte. </a:t>
            </a:r>
            <a:r>
              <a:rPr lang="es-ES" b="1" dirty="0" smtClean="0">
                <a:solidFill>
                  <a:srgbClr val="0070C0"/>
                </a:solidFill>
              </a:rPr>
              <a:t>¡¡CUIDADO!! </a:t>
            </a:r>
            <a:r>
              <a:rPr lang="es-ES" dirty="0">
                <a:solidFill>
                  <a:srgbClr val="0070C0"/>
                </a:solidFill>
              </a:rPr>
              <a:t>lo hacemos muchas veces al cabo del día sin darnos cuenta</a:t>
            </a:r>
            <a:r>
              <a:rPr lang="es-ES" dirty="0" smtClean="0">
                <a:solidFill>
                  <a:srgbClr val="0070C0"/>
                </a:solidFill>
              </a:rPr>
              <a:t>. </a:t>
            </a:r>
          </a:p>
          <a:p>
            <a:pPr marL="457200" lvl="1" indent="0">
              <a:buNone/>
            </a:pPr>
            <a:endParaRPr lang="es-ES" dirty="0">
              <a:solidFill>
                <a:srgbClr val="0070C0"/>
              </a:solidFill>
            </a:endParaRPr>
          </a:p>
          <a:p>
            <a:pPr lvl="1"/>
            <a:r>
              <a:rPr lang="es-ES" dirty="0"/>
              <a:t>Por igual motivo, tampoco debes tocar la cara a otras personas.</a:t>
            </a:r>
          </a:p>
        </p:txBody>
      </p:sp>
      <p:pic>
        <p:nvPicPr>
          <p:cNvPr id="19" name="Imagen 18" descr="Imagen que contiene sombrero&#10;&#10;Descripción generada automáticamente">
            <a:extLst>
              <a:ext uri="{FF2B5EF4-FFF2-40B4-BE49-F238E27FC236}">
                <a16:creationId xmlns:a16="http://schemas.microsoft.com/office/drawing/2014/main" id="{9A81651F-6CCD-4233-B763-1F0DE30F7EA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44640" y="4989494"/>
            <a:ext cx="2326154" cy="1123651"/>
          </a:xfrm>
          <a:prstGeom prst="rect">
            <a:avLst/>
          </a:prstGeom>
        </p:spPr>
      </p:pic>
      <p:pic>
        <p:nvPicPr>
          <p:cNvPr id="13" name="Imagen 12" descr="Imagen que contiene alimentos, dibujo&#10;&#10;Descripción generada automáticamente">
            <a:extLst>
              <a:ext uri="{FF2B5EF4-FFF2-40B4-BE49-F238E27FC236}">
                <a16:creationId xmlns:a16="http://schemas.microsoft.com/office/drawing/2014/main" id="{F113D819-0AD4-4A0F-A93D-8E2F0395255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585988" y="4576693"/>
            <a:ext cx="496205" cy="441272"/>
          </a:xfrm>
          <a:prstGeom prst="rect">
            <a:avLst/>
          </a:prstGeom>
        </p:spPr>
      </p:pic>
      <p:pic>
        <p:nvPicPr>
          <p:cNvPr id="14" name="Imagen 13" descr="Imagen que contiene alimentos, dibujo&#10;&#10;Descripción generada automáticamente">
            <a:extLst>
              <a:ext uri="{FF2B5EF4-FFF2-40B4-BE49-F238E27FC236}">
                <a16:creationId xmlns:a16="http://schemas.microsoft.com/office/drawing/2014/main" id="{170F076A-72F1-402E-8291-4C635C2CB31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72667" y="5770500"/>
            <a:ext cx="496205" cy="441272"/>
          </a:xfrm>
          <a:prstGeom prst="rect">
            <a:avLst/>
          </a:prstGeom>
        </p:spPr>
      </p:pic>
      <p:pic>
        <p:nvPicPr>
          <p:cNvPr id="16" name="Imagen 15" descr="Imagen que contiene alimentos, dibujo&#10;&#10;Descripción generada automáticamente">
            <a:extLst>
              <a:ext uri="{FF2B5EF4-FFF2-40B4-BE49-F238E27FC236}">
                <a16:creationId xmlns:a16="http://schemas.microsoft.com/office/drawing/2014/main" id="{CEEBDC06-AC29-44AC-BFC7-ADF255E6DE2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9284" y="2166762"/>
            <a:ext cx="496205" cy="441272"/>
          </a:xfrm>
          <a:prstGeom prst="rect">
            <a:avLst/>
          </a:prstGeom>
        </p:spPr>
      </p:pic>
    </p:spTree>
    <p:extLst>
      <p:ext uri="{BB962C8B-B14F-4D97-AF65-F5344CB8AC3E}">
        <p14:creationId xmlns:p14="http://schemas.microsoft.com/office/powerpoint/2010/main" val="129261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Imagen que contiene interior, pequeño, viendo, cara&#10;&#10;Descripción generada automáticamente">
            <a:extLst>
              <a:ext uri="{FF2B5EF4-FFF2-40B4-BE49-F238E27FC236}">
                <a16:creationId xmlns:a16="http://schemas.microsoft.com/office/drawing/2014/main" id="{34E01068-BFC6-418F-8362-ADA0589A7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207" y="2322296"/>
            <a:ext cx="3594492" cy="3404539"/>
          </a:xfrm>
          <a:prstGeom prst="rect">
            <a:avLst/>
          </a:prstGeom>
        </p:spPr>
      </p:pic>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a:xfrm>
            <a:off x="802594" y="0"/>
            <a:ext cx="10515600" cy="1325563"/>
          </a:xfrm>
        </p:spPr>
        <p:txBody>
          <a:bodyPr/>
          <a:lstStyle/>
          <a:p>
            <a:pPr algn="ctr"/>
            <a:r>
              <a:rPr lang="es-ES" b="1" dirty="0">
                <a:solidFill>
                  <a:srgbClr val="FF0000"/>
                </a:solidFill>
              </a:rPr>
              <a:t>7. No des besos, manos ni abrazos.</a:t>
            </a:r>
          </a:p>
        </p:txBody>
      </p:sp>
      <p:sp>
        <p:nvSpPr>
          <p:cNvPr id="8" name="Marcador de contenido 2">
            <a:extLst>
              <a:ext uri="{FF2B5EF4-FFF2-40B4-BE49-F238E27FC236}">
                <a16:creationId xmlns:a16="http://schemas.microsoft.com/office/drawing/2014/main" id="{EB1E882C-47A3-4994-B9CB-02F7BE7B5D0C}"/>
              </a:ext>
            </a:extLst>
          </p:cNvPr>
          <p:cNvSpPr>
            <a:spLocks noGrp="1"/>
          </p:cNvSpPr>
          <p:nvPr>
            <p:ph idx="1"/>
          </p:nvPr>
        </p:nvSpPr>
        <p:spPr>
          <a:xfrm>
            <a:off x="6183531" y="1388812"/>
            <a:ext cx="5943343" cy="5231383"/>
          </a:xfrm>
        </p:spPr>
        <p:txBody>
          <a:bodyPr>
            <a:normAutofit/>
          </a:bodyPr>
          <a:lstStyle/>
          <a:p>
            <a:pPr lvl="1"/>
            <a:r>
              <a:rPr lang="es-ES" dirty="0"/>
              <a:t>L</a:t>
            </a:r>
            <a:r>
              <a:rPr lang="es-ES" dirty="0" smtClean="0"/>
              <a:t>as </a:t>
            </a:r>
            <a:r>
              <a:rPr lang="es-ES" b="1" dirty="0">
                <a:solidFill>
                  <a:srgbClr val="0070C0"/>
                </a:solidFill>
              </a:rPr>
              <a:t>manos y la ropa </a:t>
            </a:r>
            <a:r>
              <a:rPr lang="es-ES" dirty="0"/>
              <a:t>pueden estar </a:t>
            </a:r>
            <a:r>
              <a:rPr lang="es-ES" b="1" dirty="0">
                <a:solidFill>
                  <a:srgbClr val="0070C0"/>
                </a:solidFill>
              </a:rPr>
              <a:t>contaminadas</a:t>
            </a:r>
            <a:r>
              <a:rPr lang="es-ES" dirty="0"/>
              <a:t> con el virus</a:t>
            </a:r>
            <a:r>
              <a:rPr lang="es-ES" dirty="0" smtClean="0"/>
              <a:t>.</a:t>
            </a:r>
          </a:p>
          <a:p>
            <a:pPr marL="457200" lvl="1" indent="0">
              <a:buNone/>
            </a:pPr>
            <a:endParaRPr lang="es-ES" dirty="0"/>
          </a:p>
          <a:p>
            <a:pPr lvl="1"/>
            <a:r>
              <a:rPr lang="es-ES" dirty="0"/>
              <a:t>Además, </a:t>
            </a:r>
            <a:r>
              <a:rPr lang="es-ES" b="1" dirty="0">
                <a:solidFill>
                  <a:srgbClr val="0070C0"/>
                </a:solidFill>
              </a:rPr>
              <a:t>al abrazar, también puedes contagiarte por gotitas </a:t>
            </a:r>
            <a:r>
              <a:rPr lang="es-ES" dirty="0"/>
              <a:t>expulsadas al hablar, gritar, etc., pues estás muy cerca de la otra persona</a:t>
            </a:r>
            <a:r>
              <a:rPr lang="es-ES" dirty="0" smtClean="0"/>
              <a:t>.</a:t>
            </a:r>
          </a:p>
          <a:p>
            <a:pPr marL="457200" lvl="1" indent="0">
              <a:buNone/>
            </a:pPr>
            <a:endParaRPr lang="es-ES" dirty="0"/>
          </a:p>
          <a:p>
            <a:pPr lvl="1"/>
            <a:r>
              <a:rPr lang="es-ES" dirty="0"/>
              <a:t>P</a:t>
            </a:r>
            <a:r>
              <a:rPr lang="es-ES" dirty="0" smtClean="0"/>
              <a:t>uede </a:t>
            </a:r>
            <a:r>
              <a:rPr lang="es-ES" dirty="0"/>
              <a:t>transmitirse por </a:t>
            </a:r>
            <a:r>
              <a:rPr lang="es-ES" b="1" dirty="0">
                <a:solidFill>
                  <a:srgbClr val="0070C0"/>
                </a:solidFill>
              </a:rPr>
              <a:t>saliva</a:t>
            </a:r>
            <a:r>
              <a:rPr lang="es-ES" dirty="0"/>
              <a:t>.</a:t>
            </a:r>
          </a:p>
        </p:txBody>
      </p:sp>
      <p:sp>
        <p:nvSpPr>
          <p:cNvPr id="12" name="CuadroTexto 11">
            <a:extLst>
              <a:ext uri="{FF2B5EF4-FFF2-40B4-BE49-F238E27FC236}">
                <a16:creationId xmlns:a16="http://schemas.microsoft.com/office/drawing/2014/main" id="{A096C916-46A4-4B67-9850-FE08B86E15F9}"/>
              </a:ext>
            </a:extLst>
          </p:cNvPr>
          <p:cNvSpPr txBox="1"/>
          <p:nvPr/>
        </p:nvSpPr>
        <p:spPr>
          <a:xfrm>
            <a:off x="6515074" y="4853604"/>
            <a:ext cx="5076562" cy="646331"/>
          </a:xfrm>
          <a:prstGeom prst="rect">
            <a:avLst/>
          </a:prstGeom>
          <a:solidFill>
            <a:srgbClr val="FFFF00"/>
          </a:solidFill>
          <a:ln>
            <a:solidFill>
              <a:srgbClr val="FF0000"/>
            </a:solidFill>
          </a:ln>
        </p:spPr>
        <p:txBody>
          <a:bodyPr wrap="square" rtlCol="0">
            <a:spAutoFit/>
          </a:bodyPr>
          <a:lstStyle/>
          <a:p>
            <a:pPr algn="ctr"/>
            <a:r>
              <a:rPr lang="es-ES" b="1" dirty="0">
                <a:solidFill>
                  <a:srgbClr val="0070C0"/>
                </a:solidFill>
              </a:rPr>
              <a:t>Los besos pueden transmitir el virus por saliva o por tener que acercarse a la otra persona.</a:t>
            </a:r>
          </a:p>
        </p:txBody>
      </p:sp>
      <p:pic>
        <p:nvPicPr>
          <p:cNvPr id="13" name="Imagen 12" descr="Imagen que contiene alimentos, dibujo&#10;&#10;Descripción generada automáticamente">
            <a:extLst>
              <a:ext uri="{FF2B5EF4-FFF2-40B4-BE49-F238E27FC236}">
                <a16:creationId xmlns:a16="http://schemas.microsoft.com/office/drawing/2014/main" id="{0CC21F6F-8AFF-4D17-AAE3-BF09868EB75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14762" y="6212555"/>
            <a:ext cx="496205" cy="441272"/>
          </a:xfrm>
          <a:prstGeom prst="rect">
            <a:avLst/>
          </a:prstGeom>
        </p:spPr>
      </p:pic>
      <p:pic>
        <p:nvPicPr>
          <p:cNvPr id="14" name="Imagen 13" descr="Imagen que contiene alimentos, dibujo&#10;&#10;Descripción generada automáticamente">
            <a:extLst>
              <a:ext uri="{FF2B5EF4-FFF2-40B4-BE49-F238E27FC236}">
                <a16:creationId xmlns:a16="http://schemas.microsoft.com/office/drawing/2014/main" id="{00D33C7C-1823-4E1E-AA75-E2D147B2FA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2161" y="2439614"/>
            <a:ext cx="496205" cy="441272"/>
          </a:xfrm>
          <a:prstGeom prst="rect">
            <a:avLst/>
          </a:prstGeom>
        </p:spPr>
      </p:pic>
      <p:pic>
        <p:nvPicPr>
          <p:cNvPr id="15" name="Imagen 14" descr="Imagen que contiene alimentos, dibujo&#10;&#10;Descripción generada automáticamente">
            <a:extLst>
              <a:ext uri="{FF2B5EF4-FFF2-40B4-BE49-F238E27FC236}">
                <a16:creationId xmlns:a16="http://schemas.microsoft.com/office/drawing/2014/main" id="{04F671AD-FA8C-475A-B584-419CFD2C1B1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29854" y="3403600"/>
            <a:ext cx="496205" cy="441272"/>
          </a:xfrm>
          <a:prstGeom prst="rect">
            <a:avLst/>
          </a:prstGeom>
        </p:spPr>
      </p:pic>
      <p:pic>
        <p:nvPicPr>
          <p:cNvPr id="17" name="Imagen 16" descr="Imagen que contiene alimentos, dibujo&#10;&#10;Descripción generada automáticamente">
            <a:extLst>
              <a:ext uri="{FF2B5EF4-FFF2-40B4-BE49-F238E27FC236}">
                <a16:creationId xmlns:a16="http://schemas.microsoft.com/office/drawing/2014/main" id="{3B09D28D-52FA-4CF2-941B-9E9CA29AB79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10967" y="3689030"/>
            <a:ext cx="496205" cy="441272"/>
          </a:xfrm>
          <a:prstGeom prst="rect">
            <a:avLst/>
          </a:prstGeom>
        </p:spPr>
      </p:pic>
      <p:pic>
        <p:nvPicPr>
          <p:cNvPr id="18" name="Imagen 17" descr="Imagen que contiene alimentos, dibujo&#10;&#10;Descripción generada automáticamente">
            <a:extLst>
              <a:ext uri="{FF2B5EF4-FFF2-40B4-BE49-F238E27FC236}">
                <a16:creationId xmlns:a16="http://schemas.microsoft.com/office/drawing/2014/main" id="{2B9F556A-A114-4586-B90C-3266C01F69F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88428" y="1741849"/>
            <a:ext cx="496205" cy="441272"/>
          </a:xfrm>
          <a:prstGeom prst="rect">
            <a:avLst/>
          </a:prstGeom>
        </p:spPr>
      </p:pic>
      <p:pic>
        <p:nvPicPr>
          <p:cNvPr id="20" name="Imagen 19" descr="Imagen que contiene sombrero, flor, fruta&#10;&#10;Descripción generada automáticamente">
            <a:extLst>
              <a:ext uri="{FF2B5EF4-FFF2-40B4-BE49-F238E27FC236}">
                <a16:creationId xmlns:a16="http://schemas.microsoft.com/office/drawing/2014/main" id="{7A1921E5-4910-41A6-9D1E-144AD21531E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27518" y="1507475"/>
            <a:ext cx="1325880" cy="1051560"/>
          </a:xfrm>
          <a:prstGeom prst="rect">
            <a:avLst/>
          </a:prstGeom>
        </p:spPr>
      </p:pic>
      <p:cxnSp>
        <p:nvCxnSpPr>
          <p:cNvPr id="22" name="Conector recto 21">
            <a:extLst>
              <a:ext uri="{FF2B5EF4-FFF2-40B4-BE49-F238E27FC236}">
                <a16:creationId xmlns:a16="http://schemas.microsoft.com/office/drawing/2014/main" id="{452AB185-F2A3-4D28-987B-969034579E6D}"/>
              </a:ext>
            </a:extLst>
          </p:cNvPr>
          <p:cNvCxnSpPr/>
          <p:nvPr/>
        </p:nvCxnSpPr>
        <p:spPr>
          <a:xfrm>
            <a:off x="1580090" y="2302933"/>
            <a:ext cx="4493259" cy="3740727"/>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5DDE08A6-D09C-4CBC-B945-EA78ED284A40}"/>
              </a:ext>
            </a:extLst>
          </p:cNvPr>
          <p:cNvCxnSpPr>
            <a:cxnSpLocks/>
          </p:cNvCxnSpPr>
          <p:nvPr/>
        </p:nvCxnSpPr>
        <p:spPr>
          <a:xfrm flipV="1">
            <a:off x="1005884" y="2389701"/>
            <a:ext cx="4174837" cy="4061161"/>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740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Imagen que contiene emparedado, alimentos&#10;&#10;Descripción generada automáticamente">
            <a:extLst>
              <a:ext uri="{FF2B5EF4-FFF2-40B4-BE49-F238E27FC236}">
                <a16:creationId xmlns:a16="http://schemas.microsoft.com/office/drawing/2014/main" id="{61BD1C7B-E30F-416F-899F-E2AB69A34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07946" y="4189758"/>
            <a:ext cx="2317003" cy="2464846"/>
          </a:xfrm>
          <a:prstGeom prst="rect">
            <a:avLst/>
          </a:prstGeom>
        </p:spPr>
      </p:pic>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p:txBody>
          <a:bodyPr/>
          <a:lstStyle/>
          <a:p>
            <a:r>
              <a:rPr lang="es-ES" b="1" dirty="0">
                <a:solidFill>
                  <a:srgbClr val="FF0000"/>
                </a:solidFill>
              </a:rPr>
              <a:t>8. No compartas objetos, bebidas ni comidas.</a:t>
            </a:r>
          </a:p>
        </p:txBody>
      </p:sp>
      <p:sp>
        <p:nvSpPr>
          <p:cNvPr id="15" name="Marcador de contenido 2">
            <a:extLst>
              <a:ext uri="{FF2B5EF4-FFF2-40B4-BE49-F238E27FC236}">
                <a16:creationId xmlns:a16="http://schemas.microsoft.com/office/drawing/2014/main" id="{0BF5A814-26E8-47BE-BF6E-3504044C4D49}"/>
              </a:ext>
            </a:extLst>
          </p:cNvPr>
          <p:cNvSpPr>
            <a:spLocks noGrp="1"/>
          </p:cNvSpPr>
          <p:nvPr>
            <p:ph idx="1"/>
          </p:nvPr>
        </p:nvSpPr>
        <p:spPr>
          <a:xfrm>
            <a:off x="6456508" y="1825625"/>
            <a:ext cx="5495347" cy="4351338"/>
          </a:xfrm>
        </p:spPr>
        <p:txBody>
          <a:bodyPr/>
          <a:lstStyle/>
          <a:p>
            <a:pPr lvl="1"/>
            <a:r>
              <a:rPr lang="es-ES" dirty="0" smtClean="0"/>
              <a:t>Porque </a:t>
            </a:r>
            <a:r>
              <a:rPr lang="es-ES" b="1" dirty="0">
                <a:solidFill>
                  <a:srgbClr val="0070C0"/>
                </a:solidFill>
              </a:rPr>
              <a:t>al hacerlo puedes también </a:t>
            </a:r>
            <a:r>
              <a:rPr lang="es-ES" b="1" i="1" dirty="0">
                <a:solidFill>
                  <a:srgbClr val="0070C0"/>
                </a:solidFill>
              </a:rPr>
              <a:t>compartir</a:t>
            </a:r>
            <a:r>
              <a:rPr lang="es-ES" b="1" dirty="0">
                <a:solidFill>
                  <a:srgbClr val="0070C0"/>
                </a:solidFill>
              </a:rPr>
              <a:t> el virus</a:t>
            </a:r>
            <a:r>
              <a:rPr lang="es-ES" dirty="0"/>
              <a:t>.</a:t>
            </a:r>
          </a:p>
          <a:p>
            <a:pPr lvl="1"/>
            <a:r>
              <a:rPr lang="es-ES" dirty="0"/>
              <a:t>Los objetos y la comida pueden contaminarse por </a:t>
            </a:r>
            <a:r>
              <a:rPr lang="es-ES" b="1" dirty="0">
                <a:solidFill>
                  <a:srgbClr val="0070C0"/>
                </a:solidFill>
              </a:rPr>
              <a:t>saliva</a:t>
            </a:r>
            <a:r>
              <a:rPr lang="es-ES" dirty="0"/>
              <a:t> o por </a:t>
            </a:r>
            <a:r>
              <a:rPr lang="es-ES" b="1" dirty="0">
                <a:solidFill>
                  <a:srgbClr val="0070C0"/>
                </a:solidFill>
              </a:rPr>
              <a:t>contacto</a:t>
            </a:r>
            <a:r>
              <a:rPr lang="es-ES" dirty="0"/>
              <a:t>.</a:t>
            </a:r>
          </a:p>
        </p:txBody>
      </p:sp>
      <p:pic>
        <p:nvPicPr>
          <p:cNvPr id="22" name="Imagen 21" descr="Imagen que contiene tabla&#10;&#10;Descripción generada automáticamente">
            <a:extLst>
              <a:ext uri="{FF2B5EF4-FFF2-40B4-BE49-F238E27FC236}">
                <a16:creationId xmlns:a16="http://schemas.microsoft.com/office/drawing/2014/main" id="{6A4A8C61-30D8-4FDF-9C00-CD9873C3D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622" y="3108993"/>
            <a:ext cx="2236938" cy="3166621"/>
          </a:xfrm>
          <a:prstGeom prst="rect">
            <a:avLst/>
          </a:prstGeom>
        </p:spPr>
      </p:pic>
      <p:pic>
        <p:nvPicPr>
          <p:cNvPr id="11" name="Imagen 10" descr="Imagen que contiene alimentos, dibujo&#10;&#10;Descripción generada automáticamente">
            <a:extLst>
              <a:ext uri="{FF2B5EF4-FFF2-40B4-BE49-F238E27FC236}">
                <a16:creationId xmlns:a16="http://schemas.microsoft.com/office/drawing/2014/main" id="{1E518CFF-FCAB-42A2-8D41-B570DB22DB6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195352" y="1827838"/>
            <a:ext cx="496205" cy="441272"/>
          </a:xfrm>
          <a:prstGeom prst="rect">
            <a:avLst/>
          </a:prstGeom>
        </p:spPr>
      </p:pic>
      <p:pic>
        <p:nvPicPr>
          <p:cNvPr id="12" name="Imagen 11" descr="Imagen que contiene alimentos, dibujo&#10;&#10;Descripción generada automáticamente">
            <a:extLst>
              <a:ext uri="{FF2B5EF4-FFF2-40B4-BE49-F238E27FC236}">
                <a16:creationId xmlns:a16="http://schemas.microsoft.com/office/drawing/2014/main" id="{E019AA30-813A-42D6-807B-5B62A827DF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38429" y="4728589"/>
            <a:ext cx="496205" cy="441272"/>
          </a:xfrm>
          <a:prstGeom prst="rect">
            <a:avLst/>
          </a:prstGeom>
        </p:spPr>
      </p:pic>
      <p:pic>
        <p:nvPicPr>
          <p:cNvPr id="13" name="Imagen 12" descr="Imagen que contiene alimentos, dibujo&#10;&#10;Descripción generada automáticamente">
            <a:extLst>
              <a:ext uri="{FF2B5EF4-FFF2-40B4-BE49-F238E27FC236}">
                <a16:creationId xmlns:a16="http://schemas.microsoft.com/office/drawing/2014/main" id="{F92980C5-2ECC-4B45-9BD0-9804D25A7DA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857595" y="5870628"/>
            <a:ext cx="496205" cy="441272"/>
          </a:xfrm>
          <a:prstGeom prst="rect">
            <a:avLst/>
          </a:prstGeom>
        </p:spPr>
      </p:pic>
      <p:pic>
        <p:nvPicPr>
          <p:cNvPr id="4" name="Imagen 3" descr="Imagen que contiene estacionaria&#10;&#10;Descripción generada automáticamente">
            <a:extLst>
              <a:ext uri="{FF2B5EF4-FFF2-40B4-BE49-F238E27FC236}">
                <a16:creationId xmlns:a16="http://schemas.microsoft.com/office/drawing/2014/main" id="{54BC21EA-0B30-415A-8E2F-ED3504CC97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9732" y="3125946"/>
            <a:ext cx="1907645" cy="2824129"/>
          </a:xfrm>
          <a:prstGeom prst="rect">
            <a:avLst/>
          </a:prstGeom>
        </p:spPr>
      </p:pic>
      <p:pic>
        <p:nvPicPr>
          <p:cNvPr id="8" name="Imagen 7" descr="Imagen que contiene cuchillo&#10;&#10;Descripción generada automáticamente">
            <a:extLst>
              <a:ext uri="{FF2B5EF4-FFF2-40B4-BE49-F238E27FC236}">
                <a16:creationId xmlns:a16="http://schemas.microsoft.com/office/drawing/2014/main" id="{67B8D362-E9EF-48AD-BE5E-509FC77805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3912" y="2307327"/>
            <a:ext cx="1529125" cy="4059874"/>
          </a:xfrm>
          <a:prstGeom prst="rect">
            <a:avLst/>
          </a:prstGeom>
        </p:spPr>
      </p:pic>
      <p:pic>
        <p:nvPicPr>
          <p:cNvPr id="17" name="Imagen 16" descr="Imagen que contiene alimentos, dibujo&#10;&#10;Descripción generada automáticamente">
            <a:extLst>
              <a:ext uri="{FF2B5EF4-FFF2-40B4-BE49-F238E27FC236}">
                <a16:creationId xmlns:a16="http://schemas.microsoft.com/office/drawing/2014/main" id="{FEF57E88-A6BF-4F73-9ACD-2B73E810AA2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61695" y="1835177"/>
            <a:ext cx="496205" cy="441272"/>
          </a:xfrm>
          <a:prstGeom prst="rect">
            <a:avLst/>
          </a:prstGeom>
        </p:spPr>
      </p:pic>
      <p:pic>
        <p:nvPicPr>
          <p:cNvPr id="19" name="Imagen 18" descr="Imagen que contiene alimentos, dibujo&#10;&#10;Descripción generada automáticamente">
            <a:extLst>
              <a:ext uri="{FF2B5EF4-FFF2-40B4-BE49-F238E27FC236}">
                <a16:creationId xmlns:a16="http://schemas.microsoft.com/office/drawing/2014/main" id="{CDACB3A7-8D03-4112-A117-9C30CDD2FAC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29661" y="2294359"/>
            <a:ext cx="496205" cy="441272"/>
          </a:xfrm>
          <a:prstGeom prst="rect">
            <a:avLst/>
          </a:prstGeom>
        </p:spPr>
      </p:pic>
      <p:pic>
        <p:nvPicPr>
          <p:cNvPr id="20" name="Imagen 19" descr="Imagen que contiene alimentos, dibujo&#10;&#10;Descripción generada automáticamente">
            <a:extLst>
              <a:ext uri="{FF2B5EF4-FFF2-40B4-BE49-F238E27FC236}">
                <a16:creationId xmlns:a16="http://schemas.microsoft.com/office/drawing/2014/main" id="{3E031CF3-5236-4406-BFF8-9182CCF751A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05145" y="5963962"/>
            <a:ext cx="496205" cy="441272"/>
          </a:xfrm>
          <a:prstGeom prst="rect">
            <a:avLst/>
          </a:prstGeom>
        </p:spPr>
      </p:pic>
      <p:pic>
        <p:nvPicPr>
          <p:cNvPr id="23" name="Imagen 22" descr="Imagen que contiene alimentos, dibujo&#10;&#10;Descripción generada automáticamente">
            <a:extLst>
              <a:ext uri="{FF2B5EF4-FFF2-40B4-BE49-F238E27FC236}">
                <a16:creationId xmlns:a16="http://schemas.microsoft.com/office/drawing/2014/main" id="{A836FE48-CEA4-4D5E-B00C-92EF6E52B45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428" y="5610669"/>
            <a:ext cx="496205" cy="441272"/>
          </a:xfrm>
          <a:prstGeom prst="rect">
            <a:avLst/>
          </a:prstGeom>
        </p:spPr>
      </p:pic>
      <p:pic>
        <p:nvPicPr>
          <p:cNvPr id="24" name="Imagen 23" descr="Imagen que contiene alimentos, dibujo&#10;&#10;Descripción generada automáticamente">
            <a:extLst>
              <a:ext uri="{FF2B5EF4-FFF2-40B4-BE49-F238E27FC236}">
                <a16:creationId xmlns:a16="http://schemas.microsoft.com/office/drawing/2014/main" id="{B42516E7-758E-4D68-89D8-7B7D31C3CD1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954577" y="5762645"/>
            <a:ext cx="496205" cy="441272"/>
          </a:xfrm>
          <a:prstGeom prst="rect">
            <a:avLst/>
          </a:prstGeom>
        </p:spPr>
      </p:pic>
      <p:pic>
        <p:nvPicPr>
          <p:cNvPr id="26" name="Imagen 25">
            <a:extLst>
              <a:ext uri="{FF2B5EF4-FFF2-40B4-BE49-F238E27FC236}">
                <a16:creationId xmlns:a16="http://schemas.microsoft.com/office/drawing/2014/main" id="{89278DB0-E921-44DD-8394-ECF2A17FEE5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03813" y="2276449"/>
            <a:ext cx="1079284" cy="882387"/>
          </a:xfrm>
          <a:prstGeom prst="rect">
            <a:avLst/>
          </a:prstGeom>
        </p:spPr>
      </p:pic>
      <p:pic>
        <p:nvPicPr>
          <p:cNvPr id="27" name="Imagen 26" descr="Imagen que contiene alimentos, dibujo&#10;&#10;Descripción generada automáticamente">
            <a:extLst>
              <a:ext uri="{FF2B5EF4-FFF2-40B4-BE49-F238E27FC236}">
                <a16:creationId xmlns:a16="http://schemas.microsoft.com/office/drawing/2014/main" id="{2B5B6F71-D012-4E7E-93B1-ED5AC834F4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12001" y="1425668"/>
            <a:ext cx="496205" cy="441272"/>
          </a:xfrm>
          <a:prstGeom prst="rect">
            <a:avLst/>
          </a:prstGeom>
        </p:spPr>
      </p:pic>
    </p:spTree>
    <p:extLst>
      <p:ext uri="{BB962C8B-B14F-4D97-AF65-F5344CB8AC3E}">
        <p14:creationId xmlns:p14="http://schemas.microsoft.com/office/powerpoint/2010/main" val="1156244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p:txBody>
          <a:bodyPr/>
          <a:lstStyle/>
          <a:p>
            <a:r>
              <a:rPr lang="es-ES" b="1" dirty="0">
                <a:solidFill>
                  <a:srgbClr val="FF0000"/>
                </a:solidFill>
              </a:rPr>
              <a:t>9</a:t>
            </a:r>
            <a:r>
              <a:rPr lang="es-ES" b="1" dirty="0" smtClean="0">
                <a:solidFill>
                  <a:srgbClr val="FF0000"/>
                </a:solidFill>
              </a:rPr>
              <a:t>. Usa siempre el baño asignado a tu curso</a:t>
            </a:r>
            <a:endParaRPr lang="es-ES" b="1" dirty="0">
              <a:solidFill>
                <a:srgbClr val="FF0000"/>
              </a:solidFill>
            </a:endParaRPr>
          </a:p>
        </p:txBody>
      </p:sp>
      <p:sp>
        <p:nvSpPr>
          <p:cNvPr id="15" name="Marcador de contenido 2">
            <a:extLst>
              <a:ext uri="{FF2B5EF4-FFF2-40B4-BE49-F238E27FC236}">
                <a16:creationId xmlns:a16="http://schemas.microsoft.com/office/drawing/2014/main" id="{0BF5A814-26E8-47BE-BF6E-3504044C4D49}"/>
              </a:ext>
            </a:extLst>
          </p:cNvPr>
          <p:cNvSpPr>
            <a:spLocks noGrp="1"/>
          </p:cNvSpPr>
          <p:nvPr>
            <p:ph idx="1"/>
          </p:nvPr>
        </p:nvSpPr>
        <p:spPr>
          <a:xfrm>
            <a:off x="7366396" y="1825625"/>
            <a:ext cx="4585459" cy="4351338"/>
          </a:xfrm>
        </p:spPr>
        <p:txBody>
          <a:bodyPr/>
          <a:lstStyle/>
          <a:p>
            <a:pPr lvl="1"/>
            <a:r>
              <a:rPr lang="es-ES" dirty="0" smtClean="0"/>
              <a:t>Porque </a:t>
            </a:r>
            <a:r>
              <a:rPr lang="es-ES" b="1" dirty="0" smtClean="0">
                <a:solidFill>
                  <a:srgbClr val="0070C0"/>
                </a:solidFill>
              </a:rPr>
              <a:t>al hacerlo limitas los usuarios del baño y reduces el número de contactos </a:t>
            </a:r>
            <a:r>
              <a:rPr lang="es-ES" b="1" dirty="0" smtClean="0"/>
              <a:t>y por tanto el riesgo de ser contagiado y contagiar.</a:t>
            </a:r>
            <a:endParaRPr lang="es-ES" dirty="0"/>
          </a:p>
        </p:txBody>
      </p:sp>
      <p:pic>
        <p:nvPicPr>
          <p:cNvPr id="11" name="Imagen 10" descr="Imagen que contiene alimentos, dibujo&#10;&#10;Descripción generada automáticamente">
            <a:extLst>
              <a:ext uri="{FF2B5EF4-FFF2-40B4-BE49-F238E27FC236}">
                <a16:creationId xmlns:a16="http://schemas.microsoft.com/office/drawing/2014/main" id="{1E518CFF-FCAB-42A2-8D41-B570DB22DB6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95352" y="1827838"/>
            <a:ext cx="496205" cy="441272"/>
          </a:xfrm>
          <a:prstGeom prst="rect">
            <a:avLst/>
          </a:prstGeom>
        </p:spPr>
      </p:pic>
      <p:pic>
        <p:nvPicPr>
          <p:cNvPr id="12" name="Imagen 11" descr="Imagen que contiene alimentos, dibujo&#10;&#10;Descripción generada automáticamente">
            <a:extLst>
              <a:ext uri="{FF2B5EF4-FFF2-40B4-BE49-F238E27FC236}">
                <a16:creationId xmlns:a16="http://schemas.microsoft.com/office/drawing/2014/main" id="{E019AA30-813A-42D6-807B-5B62A827DF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8429" y="4728589"/>
            <a:ext cx="496205" cy="441272"/>
          </a:xfrm>
          <a:prstGeom prst="rect">
            <a:avLst/>
          </a:prstGeom>
        </p:spPr>
      </p:pic>
      <p:pic>
        <p:nvPicPr>
          <p:cNvPr id="13" name="Imagen 12" descr="Imagen que contiene alimentos, dibujo&#10;&#10;Descripción generada automáticamente">
            <a:extLst>
              <a:ext uri="{FF2B5EF4-FFF2-40B4-BE49-F238E27FC236}">
                <a16:creationId xmlns:a16="http://schemas.microsoft.com/office/drawing/2014/main" id="{F92980C5-2ECC-4B45-9BD0-9804D25A7DA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857595" y="5870628"/>
            <a:ext cx="496205" cy="441272"/>
          </a:xfrm>
          <a:prstGeom prst="rect">
            <a:avLst/>
          </a:prstGeom>
        </p:spPr>
      </p:pic>
      <p:pic>
        <p:nvPicPr>
          <p:cNvPr id="17" name="Imagen 16" descr="Imagen que contiene alimentos, dibujo&#10;&#10;Descripción generada automáticamente">
            <a:extLst>
              <a:ext uri="{FF2B5EF4-FFF2-40B4-BE49-F238E27FC236}">
                <a16:creationId xmlns:a16="http://schemas.microsoft.com/office/drawing/2014/main" id="{FEF57E88-A6BF-4F73-9ACD-2B73E810AA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861695" y="1835177"/>
            <a:ext cx="496205" cy="441272"/>
          </a:xfrm>
          <a:prstGeom prst="rect">
            <a:avLst/>
          </a:prstGeom>
        </p:spPr>
      </p:pic>
      <p:pic>
        <p:nvPicPr>
          <p:cNvPr id="19" name="Imagen 18" descr="Imagen que contiene alimentos, dibujo&#10;&#10;Descripción generada automáticamente">
            <a:extLst>
              <a:ext uri="{FF2B5EF4-FFF2-40B4-BE49-F238E27FC236}">
                <a16:creationId xmlns:a16="http://schemas.microsoft.com/office/drawing/2014/main" id="{CDACB3A7-8D03-4112-A117-9C30CDD2FAC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43542" y="3208364"/>
            <a:ext cx="496205" cy="441272"/>
          </a:xfrm>
          <a:prstGeom prst="rect">
            <a:avLst/>
          </a:prstGeom>
        </p:spPr>
      </p:pic>
      <p:pic>
        <p:nvPicPr>
          <p:cNvPr id="20" name="Imagen 19" descr="Imagen que contiene alimentos, dibujo&#10;&#10;Descripción generada automáticamente">
            <a:extLst>
              <a:ext uri="{FF2B5EF4-FFF2-40B4-BE49-F238E27FC236}">
                <a16:creationId xmlns:a16="http://schemas.microsoft.com/office/drawing/2014/main" id="{3E031CF3-5236-4406-BFF8-9182CCF751A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05145" y="5963962"/>
            <a:ext cx="496205" cy="441272"/>
          </a:xfrm>
          <a:prstGeom prst="rect">
            <a:avLst/>
          </a:prstGeom>
        </p:spPr>
      </p:pic>
      <p:pic>
        <p:nvPicPr>
          <p:cNvPr id="23" name="Imagen 22" descr="Imagen que contiene alimentos, dibujo&#10;&#10;Descripción generada automáticamente">
            <a:extLst>
              <a:ext uri="{FF2B5EF4-FFF2-40B4-BE49-F238E27FC236}">
                <a16:creationId xmlns:a16="http://schemas.microsoft.com/office/drawing/2014/main" id="{A836FE48-CEA4-4D5E-B00C-92EF6E52B45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2428" y="5610669"/>
            <a:ext cx="496205" cy="441272"/>
          </a:xfrm>
          <a:prstGeom prst="rect">
            <a:avLst/>
          </a:prstGeom>
        </p:spPr>
      </p:pic>
      <p:pic>
        <p:nvPicPr>
          <p:cNvPr id="24" name="Imagen 23" descr="Imagen que contiene alimentos, dibujo&#10;&#10;Descripción generada automáticamente">
            <a:extLst>
              <a:ext uri="{FF2B5EF4-FFF2-40B4-BE49-F238E27FC236}">
                <a16:creationId xmlns:a16="http://schemas.microsoft.com/office/drawing/2014/main" id="{B42516E7-758E-4D68-89D8-7B7D31C3CD1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54577" y="5762645"/>
            <a:ext cx="496205" cy="441272"/>
          </a:xfrm>
          <a:prstGeom prst="rect">
            <a:avLst/>
          </a:prstGeom>
        </p:spPr>
      </p:pic>
      <p:pic>
        <p:nvPicPr>
          <p:cNvPr id="27" name="Imagen 26" descr="Imagen que contiene alimentos, dibujo&#10;&#10;Descripción generada automáticamente">
            <a:extLst>
              <a:ext uri="{FF2B5EF4-FFF2-40B4-BE49-F238E27FC236}">
                <a16:creationId xmlns:a16="http://schemas.microsoft.com/office/drawing/2014/main" id="{2B5B6F71-D012-4E7E-93B1-ED5AC834F4F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012001" y="1425668"/>
            <a:ext cx="496205" cy="441272"/>
          </a:xfrm>
          <a:prstGeom prst="rect">
            <a:avLst/>
          </a:prstGeom>
        </p:spPr>
      </p:pic>
      <p:pic>
        <p:nvPicPr>
          <p:cNvPr id="4" name="Imagen 3" descr="transmFecal or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045" y="1765906"/>
            <a:ext cx="6922941" cy="4245428"/>
          </a:xfrm>
          <a:prstGeom prst="rect">
            <a:avLst/>
          </a:prstGeom>
        </p:spPr>
      </p:pic>
      <p:pic>
        <p:nvPicPr>
          <p:cNvPr id="5" name="Imagen 4" descr="bater coronaviru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7831" y="4015618"/>
            <a:ext cx="3546929" cy="2364619"/>
          </a:xfrm>
          <a:prstGeom prst="rect">
            <a:avLst/>
          </a:prstGeom>
        </p:spPr>
      </p:pic>
    </p:spTree>
    <p:extLst>
      <p:ext uri="{BB962C8B-B14F-4D97-AF65-F5344CB8AC3E}">
        <p14:creationId xmlns:p14="http://schemas.microsoft.com/office/powerpoint/2010/main" val="2911248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F4EB132-7565-404A-99A0-38152564C3F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93036" y="3761619"/>
            <a:ext cx="1639298" cy="2925443"/>
          </a:xfrm>
          <a:prstGeom prst="rect">
            <a:avLst/>
          </a:prstGeom>
        </p:spPr>
      </p:pic>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a:xfrm>
            <a:off x="838200" y="365126"/>
            <a:ext cx="11049000" cy="796018"/>
          </a:xfrm>
        </p:spPr>
        <p:txBody>
          <a:bodyPr/>
          <a:lstStyle/>
          <a:p>
            <a:r>
              <a:rPr lang="es-ES" sz="3600" b="1" dirty="0" smtClean="0">
                <a:solidFill>
                  <a:srgbClr val="FF0000"/>
                </a:solidFill>
              </a:rPr>
              <a:t>10. </a:t>
            </a:r>
            <a:r>
              <a:rPr lang="es-ES" sz="3600" b="1" dirty="0">
                <a:solidFill>
                  <a:srgbClr val="FF0000"/>
                </a:solidFill>
              </a:rPr>
              <a:t>Al volver a casa, dúchate y cámbiate de ropa</a:t>
            </a:r>
            <a:r>
              <a:rPr lang="es-ES" b="1" dirty="0">
                <a:solidFill>
                  <a:srgbClr val="FF0000"/>
                </a:solidFill>
              </a:rPr>
              <a:t>. </a:t>
            </a:r>
          </a:p>
        </p:txBody>
      </p:sp>
      <p:sp>
        <p:nvSpPr>
          <p:cNvPr id="8" name="Marcador de contenido 2">
            <a:extLst>
              <a:ext uri="{FF2B5EF4-FFF2-40B4-BE49-F238E27FC236}">
                <a16:creationId xmlns:a16="http://schemas.microsoft.com/office/drawing/2014/main" id="{F56A86CD-F276-4CFE-97AA-30A07D40C967}"/>
              </a:ext>
            </a:extLst>
          </p:cNvPr>
          <p:cNvSpPr>
            <a:spLocks noGrp="1"/>
          </p:cNvSpPr>
          <p:nvPr>
            <p:ph idx="1"/>
          </p:nvPr>
        </p:nvSpPr>
        <p:spPr>
          <a:xfrm>
            <a:off x="7063619" y="1221619"/>
            <a:ext cx="4465664" cy="4955343"/>
          </a:xfrm>
        </p:spPr>
        <p:txBody>
          <a:bodyPr/>
          <a:lstStyle/>
          <a:p>
            <a:pPr marL="0" indent="0">
              <a:buNone/>
            </a:pPr>
            <a:endParaRPr lang="es-ES" b="1" u="sng" dirty="0">
              <a:solidFill>
                <a:srgbClr val="0070C0"/>
              </a:solidFill>
            </a:endParaRPr>
          </a:p>
          <a:p>
            <a:pPr lvl="1"/>
            <a:r>
              <a:rPr lang="es-ES" dirty="0"/>
              <a:t>Porque </a:t>
            </a:r>
            <a:r>
              <a:rPr lang="es-ES" b="1" dirty="0">
                <a:solidFill>
                  <a:srgbClr val="0070C0"/>
                </a:solidFill>
              </a:rPr>
              <a:t>eliminarás al virus </a:t>
            </a:r>
            <a:r>
              <a:rPr lang="es-ES" dirty="0"/>
              <a:t>si está en tu pelo, en tu ropa, etc</a:t>
            </a:r>
            <a:r>
              <a:rPr lang="es-ES" dirty="0" smtClean="0"/>
              <a:t>.</a:t>
            </a:r>
          </a:p>
          <a:p>
            <a:pPr lvl="1"/>
            <a:endParaRPr lang="es-ES" dirty="0"/>
          </a:p>
          <a:p>
            <a:pPr lvl="1"/>
            <a:r>
              <a:rPr lang="es-ES" dirty="0" smtClean="0"/>
              <a:t>Existen </a:t>
            </a:r>
            <a:r>
              <a:rPr lang="es-ES" dirty="0" err="1" smtClean="0"/>
              <a:t>virucidas</a:t>
            </a:r>
            <a:r>
              <a:rPr lang="es-ES" dirty="0" smtClean="0"/>
              <a:t> en el mercado que te ayudarán.</a:t>
            </a:r>
            <a:endParaRPr lang="es-ES" dirty="0"/>
          </a:p>
        </p:txBody>
      </p:sp>
      <p:pic>
        <p:nvPicPr>
          <p:cNvPr id="9" name="Imagen 8" descr="Imagen que contiene alimentos, dibujo&#10;&#10;Descripción generada automáticamente">
            <a:extLst>
              <a:ext uri="{FF2B5EF4-FFF2-40B4-BE49-F238E27FC236}">
                <a16:creationId xmlns:a16="http://schemas.microsoft.com/office/drawing/2014/main" id="{72DEEEAE-3F4B-4AF1-8EB4-8E77919798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97686" y="6030638"/>
            <a:ext cx="496205" cy="441272"/>
          </a:xfrm>
          <a:prstGeom prst="rect">
            <a:avLst/>
          </a:prstGeom>
        </p:spPr>
      </p:pic>
      <p:pic>
        <p:nvPicPr>
          <p:cNvPr id="12" name="Imagen 11" descr="Imagen que contiene alimentos, dibujo&#10;&#10;Descripción generada automáticamente">
            <a:extLst>
              <a:ext uri="{FF2B5EF4-FFF2-40B4-BE49-F238E27FC236}">
                <a16:creationId xmlns:a16="http://schemas.microsoft.com/office/drawing/2014/main" id="{CF9A5C8C-AF66-428B-AC11-55A391C33D9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6442" y="2979797"/>
            <a:ext cx="496205" cy="441272"/>
          </a:xfrm>
          <a:prstGeom prst="rect">
            <a:avLst/>
          </a:prstGeom>
        </p:spPr>
      </p:pic>
      <p:pic>
        <p:nvPicPr>
          <p:cNvPr id="13" name="Imagen 12" descr="Imagen que contiene alimentos, dibujo&#10;&#10;Descripción generada automáticamente">
            <a:extLst>
              <a:ext uri="{FF2B5EF4-FFF2-40B4-BE49-F238E27FC236}">
                <a16:creationId xmlns:a16="http://schemas.microsoft.com/office/drawing/2014/main" id="{8CD6F609-4D8B-4E5A-8E47-D6B999FC0B8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93186" y="5091940"/>
            <a:ext cx="496205" cy="441272"/>
          </a:xfrm>
          <a:prstGeom prst="rect">
            <a:avLst/>
          </a:prstGeom>
        </p:spPr>
      </p:pic>
      <p:pic>
        <p:nvPicPr>
          <p:cNvPr id="14" name="Imagen 13" descr="Imagen que contiene alimentos, dibujo&#10;&#10;Descripción generada automáticamente">
            <a:extLst>
              <a:ext uri="{FF2B5EF4-FFF2-40B4-BE49-F238E27FC236}">
                <a16:creationId xmlns:a16="http://schemas.microsoft.com/office/drawing/2014/main" id="{A9B28BEF-40A9-4626-82FD-9B65409B40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66467" y="5194699"/>
            <a:ext cx="496205" cy="441272"/>
          </a:xfrm>
          <a:prstGeom prst="rect">
            <a:avLst/>
          </a:prstGeom>
        </p:spPr>
      </p:pic>
      <p:pic>
        <p:nvPicPr>
          <p:cNvPr id="15" name="Imagen 14" descr="Imagen que contiene alimentos, dibujo&#10;&#10;Descripción generada automáticamente">
            <a:extLst>
              <a:ext uri="{FF2B5EF4-FFF2-40B4-BE49-F238E27FC236}">
                <a16:creationId xmlns:a16="http://schemas.microsoft.com/office/drawing/2014/main" id="{B6B4B0D5-0EFD-4363-AC22-F2310D0A12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59981" y="6269840"/>
            <a:ext cx="496205" cy="441272"/>
          </a:xfrm>
          <a:prstGeom prst="rect">
            <a:avLst/>
          </a:prstGeom>
        </p:spPr>
      </p:pic>
      <p:pic>
        <p:nvPicPr>
          <p:cNvPr id="16" name="Imagen 15" descr="Imagen que contiene alimentos, dibujo&#10;&#10;Descripción generada automáticamente">
            <a:extLst>
              <a:ext uri="{FF2B5EF4-FFF2-40B4-BE49-F238E27FC236}">
                <a16:creationId xmlns:a16="http://schemas.microsoft.com/office/drawing/2014/main" id="{52255B41-D41F-4341-9E91-1E1DF40CD15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60889" y="4517208"/>
            <a:ext cx="496205" cy="441272"/>
          </a:xfrm>
          <a:prstGeom prst="rect">
            <a:avLst/>
          </a:prstGeom>
        </p:spPr>
      </p:pic>
      <p:pic>
        <p:nvPicPr>
          <p:cNvPr id="5" name="Imagen 4" descr="Como el jabon destruye coronavirus CAST we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761" y="1034143"/>
            <a:ext cx="5823858" cy="5823858"/>
          </a:xfrm>
          <a:prstGeom prst="rect">
            <a:avLst/>
          </a:prstGeom>
        </p:spPr>
      </p:pic>
    </p:spTree>
    <p:extLst>
      <p:ext uri="{BB962C8B-B14F-4D97-AF65-F5344CB8AC3E}">
        <p14:creationId xmlns:p14="http://schemas.microsoft.com/office/powerpoint/2010/main" val="1993789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D00107-BED7-4D69-A240-FEE7F7B825FC}"/>
              </a:ext>
            </a:extLst>
          </p:cNvPr>
          <p:cNvSpPr>
            <a:spLocks noGrp="1"/>
          </p:cNvSpPr>
          <p:nvPr>
            <p:ph idx="1"/>
          </p:nvPr>
        </p:nvSpPr>
        <p:spPr>
          <a:xfrm>
            <a:off x="0" y="1136164"/>
            <a:ext cx="11889619" cy="1682027"/>
          </a:xfrm>
        </p:spPr>
        <p:txBody>
          <a:bodyPr>
            <a:normAutofit fontScale="70000" lnSpcReduction="20000"/>
          </a:bodyPr>
          <a:lstStyle/>
          <a:p>
            <a:pPr marL="457200" lvl="1" indent="0">
              <a:buNone/>
            </a:pPr>
            <a:endParaRPr lang="es-ES" sz="3200" dirty="0"/>
          </a:p>
          <a:p>
            <a:pPr lvl="1"/>
            <a:r>
              <a:rPr lang="es-ES" sz="3200" u="sng" dirty="0"/>
              <a:t>Se llama SARS-CoV-2, porque:</a:t>
            </a:r>
          </a:p>
          <a:p>
            <a:pPr lvl="2"/>
            <a:r>
              <a:rPr lang="es-ES" sz="2800" b="1" dirty="0">
                <a:solidFill>
                  <a:srgbClr val="0070C0"/>
                </a:solidFill>
              </a:rPr>
              <a:t>“SARS” </a:t>
            </a:r>
            <a:r>
              <a:rPr lang="es-ES" sz="2800" dirty="0"/>
              <a:t>porque puede producir un “Síndrome Respiratorio Agudo Grave” (siglas en inglés: </a:t>
            </a:r>
            <a:r>
              <a:rPr lang="es-ES" sz="2800" i="1" dirty="0" err="1"/>
              <a:t>Severe</a:t>
            </a:r>
            <a:r>
              <a:rPr lang="es-ES" sz="2800" i="1" dirty="0"/>
              <a:t> </a:t>
            </a:r>
            <a:r>
              <a:rPr lang="es-ES" sz="2800" i="1" dirty="0" err="1"/>
              <a:t>Acute</a:t>
            </a:r>
            <a:r>
              <a:rPr lang="es-ES" sz="2800" i="1" dirty="0"/>
              <a:t> </a:t>
            </a:r>
            <a:r>
              <a:rPr lang="es-ES" sz="2800" i="1" dirty="0" err="1"/>
              <a:t>Respiratory</a:t>
            </a:r>
            <a:r>
              <a:rPr lang="es-ES" sz="2800" i="1" dirty="0"/>
              <a:t> </a:t>
            </a:r>
            <a:r>
              <a:rPr lang="es-ES" sz="2800" i="1" dirty="0" err="1"/>
              <a:t>Syndrome</a:t>
            </a:r>
            <a:r>
              <a:rPr lang="es-ES" sz="2800" dirty="0"/>
              <a:t>, SARS).</a:t>
            </a:r>
          </a:p>
          <a:p>
            <a:pPr lvl="2"/>
            <a:r>
              <a:rPr lang="es-ES" sz="2800" b="1" dirty="0">
                <a:solidFill>
                  <a:srgbClr val="0070C0"/>
                </a:solidFill>
              </a:rPr>
              <a:t>“CoV” </a:t>
            </a:r>
            <a:r>
              <a:rPr lang="es-ES" sz="2800" dirty="0"/>
              <a:t>porque es un coronavirus.</a:t>
            </a:r>
          </a:p>
          <a:p>
            <a:pPr lvl="2"/>
            <a:r>
              <a:rPr lang="es-ES" sz="2800" b="1" dirty="0">
                <a:solidFill>
                  <a:srgbClr val="0070C0"/>
                </a:solidFill>
              </a:rPr>
              <a:t>“2” </a:t>
            </a:r>
            <a:r>
              <a:rPr lang="es-ES" sz="2800" dirty="0"/>
              <a:t>porque ya existió un virus parecido en 2002-2003 que producía también SARS.</a:t>
            </a:r>
          </a:p>
          <a:p>
            <a:pPr lvl="1"/>
            <a:endParaRPr lang="es-ES" sz="3200" dirty="0"/>
          </a:p>
        </p:txBody>
      </p:sp>
      <p:sp>
        <p:nvSpPr>
          <p:cNvPr id="5" name="Título 1">
            <a:extLst>
              <a:ext uri="{FF2B5EF4-FFF2-40B4-BE49-F238E27FC236}">
                <a16:creationId xmlns:a16="http://schemas.microsoft.com/office/drawing/2014/main" id="{370FD9BB-52F4-4319-8381-5D41A65F9258}"/>
              </a:ext>
            </a:extLst>
          </p:cNvPr>
          <p:cNvSpPr>
            <a:spLocks noGrp="1"/>
          </p:cNvSpPr>
          <p:nvPr>
            <p:ph type="title"/>
          </p:nvPr>
        </p:nvSpPr>
        <p:spPr>
          <a:xfrm>
            <a:off x="838200" y="365125"/>
            <a:ext cx="10515600" cy="1325563"/>
          </a:xfrm>
        </p:spPr>
        <p:txBody>
          <a:bodyPr>
            <a:normAutofit/>
          </a:bodyPr>
          <a:lstStyle/>
          <a:p>
            <a:r>
              <a:rPr lang="es-ES" sz="4000" b="1" dirty="0">
                <a:solidFill>
                  <a:srgbClr val="7030A0"/>
                </a:solidFill>
              </a:rPr>
              <a:t>¿Qué es el coronavirus SARS-CoV-2?</a:t>
            </a:r>
          </a:p>
        </p:txBody>
      </p:sp>
      <p:pic>
        <p:nvPicPr>
          <p:cNvPr id="9" name="Imagen 8" descr="Imagen que contiene alimentos, dibujo&#10;&#10;Descripción generada automáticamente">
            <a:extLst>
              <a:ext uri="{FF2B5EF4-FFF2-40B4-BE49-F238E27FC236}">
                <a16:creationId xmlns:a16="http://schemas.microsoft.com/office/drawing/2014/main" id="{5511C413-0061-4E01-B2CA-F56BE9881F6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14824" y="4151724"/>
            <a:ext cx="2176890" cy="1935896"/>
          </a:xfrm>
          <a:prstGeom prst="rect">
            <a:avLst/>
          </a:prstGeom>
        </p:spPr>
      </p:pic>
      <p:pic>
        <p:nvPicPr>
          <p:cNvPr id="10" name="Imagen 9" descr="Imagen que contiene alimentos, dibujo&#10;&#10;Descripción generada automáticamente">
            <a:extLst>
              <a:ext uri="{FF2B5EF4-FFF2-40B4-BE49-F238E27FC236}">
                <a16:creationId xmlns:a16="http://schemas.microsoft.com/office/drawing/2014/main" id="{274E882D-75EB-45B0-A558-D5EC895D6FC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1995" y="791743"/>
            <a:ext cx="496205" cy="441272"/>
          </a:xfrm>
          <a:prstGeom prst="rect">
            <a:avLst/>
          </a:prstGeom>
        </p:spPr>
      </p:pic>
      <p:pic>
        <p:nvPicPr>
          <p:cNvPr id="11" name="Imagen 10" descr="Imagen que contiene alimentos, dibujo&#10;&#10;Descripción generada automáticamente">
            <a:extLst>
              <a:ext uri="{FF2B5EF4-FFF2-40B4-BE49-F238E27FC236}">
                <a16:creationId xmlns:a16="http://schemas.microsoft.com/office/drawing/2014/main" id="{43393561-8F1F-4327-A2DA-CFAB7A81BCD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703541" y="4864584"/>
            <a:ext cx="496205" cy="441272"/>
          </a:xfrm>
          <a:prstGeom prst="rect">
            <a:avLst/>
          </a:prstGeom>
        </p:spPr>
      </p:pic>
      <p:pic>
        <p:nvPicPr>
          <p:cNvPr id="2" name="Imagen 1" descr="Coronavirus-1024x57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7619" y="2769053"/>
            <a:ext cx="7269239" cy="4088947"/>
          </a:xfrm>
          <a:prstGeom prst="rect">
            <a:avLst/>
          </a:prstGeom>
        </p:spPr>
      </p:pic>
    </p:spTree>
    <p:extLst>
      <p:ext uri="{BB962C8B-B14F-4D97-AF65-F5344CB8AC3E}">
        <p14:creationId xmlns:p14="http://schemas.microsoft.com/office/powerpoint/2010/main" val="667189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p:txBody>
          <a:bodyPr/>
          <a:lstStyle/>
          <a:p>
            <a:r>
              <a:rPr lang="es-ES" b="1" dirty="0" smtClean="0">
                <a:solidFill>
                  <a:srgbClr val="FF0000"/>
                </a:solidFill>
              </a:rPr>
              <a:t>11. </a:t>
            </a:r>
            <a:r>
              <a:rPr lang="es-ES" b="1" dirty="0">
                <a:solidFill>
                  <a:srgbClr val="FF0000"/>
                </a:solidFill>
              </a:rPr>
              <a:t>NO ACUDAS A CLASES SI TIENES </a:t>
            </a:r>
            <a:r>
              <a:rPr lang="es-ES" b="1" dirty="0" smtClean="0">
                <a:solidFill>
                  <a:srgbClr val="FF0000"/>
                </a:solidFill>
              </a:rPr>
              <a:t>SÍNTOMAS </a:t>
            </a:r>
            <a:endParaRPr lang="es-ES" b="1" dirty="0">
              <a:solidFill>
                <a:srgbClr val="FF0000"/>
              </a:solidFill>
            </a:endParaRPr>
          </a:p>
        </p:txBody>
      </p:sp>
      <p:sp>
        <p:nvSpPr>
          <p:cNvPr id="8" name="Marcador de contenido 2">
            <a:extLst>
              <a:ext uri="{FF2B5EF4-FFF2-40B4-BE49-F238E27FC236}">
                <a16:creationId xmlns:a16="http://schemas.microsoft.com/office/drawing/2014/main" id="{D846D796-4779-4725-805A-E3256BA4DE48}"/>
              </a:ext>
            </a:extLst>
          </p:cNvPr>
          <p:cNvSpPr>
            <a:spLocks noGrp="1"/>
          </p:cNvSpPr>
          <p:nvPr>
            <p:ph idx="1"/>
          </p:nvPr>
        </p:nvSpPr>
        <p:spPr>
          <a:xfrm>
            <a:off x="5649445" y="1341331"/>
            <a:ext cx="6670142" cy="4835632"/>
          </a:xfrm>
        </p:spPr>
        <p:txBody>
          <a:bodyPr>
            <a:normAutofit/>
          </a:bodyPr>
          <a:lstStyle/>
          <a:p>
            <a:pPr lvl="1"/>
            <a:r>
              <a:rPr lang="es-ES" dirty="0"/>
              <a:t>S</a:t>
            </a:r>
            <a:r>
              <a:rPr lang="es-ES" dirty="0" smtClean="0"/>
              <a:t>i </a:t>
            </a:r>
            <a:r>
              <a:rPr lang="es-ES" dirty="0"/>
              <a:t>presentas </a:t>
            </a:r>
            <a:r>
              <a:rPr lang="es-ES" dirty="0" smtClean="0"/>
              <a:t>síntomas necesitas una valoración médica.</a:t>
            </a:r>
            <a:endParaRPr lang="es-ES" dirty="0"/>
          </a:p>
          <a:p>
            <a:pPr lvl="1"/>
            <a:r>
              <a:rPr lang="es-ES" dirty="0"/>
              <a:t>Si vas a clase, </a:t>
            </a:r>
            <a:r>
              <a:rPr lang="es-ES" b="1" dirty="0">
                <a:solidFill>
                  <a:srgbClr val="0070C0"/>
                </a:solidFill>
              </a:rPr>
              <a:t>podrías contagiar a otras personas</a:t>
            </a:r>
            <a:r>
              <a:rPr lang="es-ES" dirty="0"/>
              <a:t>.</a:t>
            </a:r>
          </a:p>
          <a:p>
            <a:pPr lvl="1"/>
            <a:r>
              <a:rPr lang="es-ES" dirty="0"/>
              <a:t>Debes </a:t>
            </a:r>
            <a:r>
              <a:rPr lang="es-ES" b="1" dirty="0">
                <a:solidFill>
                  <a:srgbClr val="0070C0"/>
                </a:solidFill>
              </a:rPr>
              <a:t>quedarte en casa y </a:t>
            </a:r>
            <a:r>
              <a:rPr lang="es-ES" b="1" dirty="0" smtClean="0">
                <a:solidFill>
                  <a:srgbClr val="0070C0"/>
                </a:solidFill>
              </a:rPr>
              <a:t>llamar a tu médico</a:t>
            </a:r>
            <a:r>
              <a:rPr lang="es-ES" dirty="0" smtClean="0"/>
              <a:t> o alguno de los teléfonos habilitados</a:t>
            </a:r>
          </a:p>
          <a:p>
            <a:pPr marL="457200" lvl="1" indent="0">
              <a:buNone/>
            </a:pPr>
            <a:r>
              <a:rPr lang="es-ES_tradnl" dirty="0" smtClean="0"/>
              <a:t>	</a:t>
            </a:r>
            <a:r>
              <a:rPr lang="mr-IN" dirty="0" smtClean="0"/>
              <a:t>900 </a:t>
            </a:r>
            <a:r>
              <a:rPr lang="mr-IN" dirty="0"/>
              <a:t>40 00 61 </a:t>
            </a:r>
            <a:r>
              <a:rPr lang="es-ES_tradnl" dirty="0" smtClean="0"/>
              <a:t>-</a:t>
            </a:r>
            <a:r>
              <a:rPr lang="mr-IN" dirty="0" smtClean="0"/>
              <a:t> </a:t>
            </a:r>
            <a:r>
              <a:rPr lang="mr-IN" dirty="0"/>
              <a:t>955 54 50 60 </a:t>
            </a:r>
            <a:endParaRPr lang="es-ES" dirty="0"/>
          </a:p>
          <a:p>
            <a:pPr lvl="1"/>
            <a:r>
              <a:rPr lang="es-ES" dirty="0" smtClean="0"/>
              <a:t>Avisa al </a:t>
            </a:r>
            <a:r>
              <a:rPr lang="es-ES" b="1" u="sng" dirty="0" smtClean="0">
                <a:solidFill>
                  <a:srgbClr val="00B050"/>
                </a:solidFill>
              </a:rPr>
              <a:t>tutor</a:t>
            </a:r>
            <a:r>
              <a:rPr lang="es-ES" dirty="0" smtClean="0"/>
              <a:t> si te encuentras con síntomas o das positivo </a:t>
            </a:r>
            <a:r>
              <a:rPr lang="es-ES" dirty="0" err="1" smtClean="0"/>
              <a:t>covid</a:t>
            </a:r>
            <a:r>
              <a:rPr lang="es-ES" dirty="0" smtClean="0"/>
              <a:t> para que lo comunique inmediatamente al coordinador </a:t>
            </a:r>
            <a:r>
              <a:rPr lang="es-ES" dirty="0" err="1" smtClean="0"/>
              <a:t>covid</a:t>
            </a:r>
            <a:r>
              <a:rPr lang="es-ES" dirty="0" smtClean="0"/>
              <a:t>.</a:t>
            </a:r>
          </a:p>
          <a:p>
            <a:pPr lvl="1"/>
            <a:r>
              <a:rPr lang="es-ES" dirty="0" smtClean="0"/>
              <a:t>Si no informas no se podrá realizar el estudio epidemiológico en el centro.</a:t>
            </a:r>
            <a:endParaRPr lang="es-ES" dirty="0"/>
          </a:p>
          <a:p>
            <a:pPr lvl="1"/>
            <a:r>
              <a:rPr lang="es-ES" b="1" dirty="0" smtClean="0">
                <a:solidFill>
                  <a:srgbClr val="0070C0"/>
                </a:solidFill>
              </a:rPr>
              <a:t>Sigue indicaciones del médico.</a:t>
            </a:r>
            <a:endParaRPr lang="es-ES" b="1" dirty="0">
              <a:solidFill>
                <a:srgbClr val="0070C0"/>
              </a:solidFill>
            </a:endParaRPr>
          </a:p>
        </p:txBody>
      </p:sp>
      <p:sp>
        <p:nvSpPr>
          <p:cNvPr id="13" name="CuadroTexto 12">
            <a:extLst>
              <a:ext uri="{FF2B5EF4-FFF2-40B4-BE49-F238E27FC236}">
                <a16:creationId xmlns:a16="http://schemas.microsoft.com/office/drawing/2014/main" id="{49CE0C30-D3A6-4748-8D95-FBF1E8609AB4}"/>
              </a:ext>
            </a:extLst>
          </p:cNvPr>
          <p:cNvSpPr txBox="1"/>
          <p:nvPr/>
        </p:nvSpPr>
        <p:spPr>
          <a:xfrm>
            <a:off x="129781" y="1853909"/>
            <a:ext cx="2232067" cy="3877985"/>
          </a:xfrm>
          <a:prstGeom prst="rect">
            <a:avLst/>
          </a:prstGeom>
          <a:solidFill>
            <a:srgbClr val="FFFF00"/>
          </a:solidFill>
          <a:ln>
            <a:solidFill>
              <a:srgbClr val="FF0000"/>
            </a:solidFill>
          </a:ln>
        </p:spPr>
        <p:txBody>
          <a:bodyPr wrap="square" rtlCol="0">
            <a:spAutoFit/>
          </a:bodyPr>
          <a:lstStyle/>
          <a:p>
            <a:pPr algn="ctr"/>
            <a:r>
              <a:rPr lang="es-ES" b="1" dirty="0" smtClean="0">
                <a:solidFill>
                  <a:srgbClr val="0070C0"/>
                </a:solidFill>
              </a:rPr>
              <a:t>Recuerda, entre </a:t>
            </a:r>
            <a:r>
              <a:rPr lang="es-ES" b="1" dirty="0">
                <a:solidFill>
                  <a:srgbClr val="0070C0"/>
                </a:solidFill>
              </a:rPr>
              <a:t>otros, son síntomas de COVID-19:</a:t>
            </a:r>
          </a:p>
          <a:p>
            <a:pPr marL="285750" indent="-285750">
              <a:buFontTx/>
              <a:buChar char="-"/>
            </a:pPr>
            <a:r>
              <a:rPr lang="es-ES" sz="1600" dirty="0">
                <a:solidFill>
                  <a:srgbClr val="0070C0"/>
                </a:solidFill>
              </a:rPr>
              <a:t>Fiebre.</a:t>
            </a:r>
          </a:p>
          <a:p>
            <a:pPr marL="285750" indent="-285750">
              <a:buFontTx/>
              <a:buChar char="-"/>
            </a:pPr>
            <a:r>
              <a:rPr lang="es-ES" sz="1600" dirty="0">
                <a:solidFill>
                  <a:srgbClr val="0070C0"/>
                </a:solidFill>
              </a:rPr>
              <a:t>Tos.</a:t>
            </a:r>
          </a:p>
          <a:p>
            <a:pPr marL="285750" indent="-285750">
              <a:buFontTx/>
              <a:buChar char="-"/>
            </a:pPr>
            <a:r>
              <a:rPr lang="es-ES" sz="1600" dirty="0">
                <a:solidFill>
                  <a:srgbClr val="0070C0"/>
                </a:solidFill>
              </a:rPr>
              <a:t>Sensación de falta de aire. </a:t>
            </a:r>
          </a:p>
          <a:p>
            <a:pPr marL="285750" indent="-285750">
              <a:buFontTx/>
              <a:buChar char="-"/>
            </a:pPr>
            <a:r>
              <a:rPr lang="es-ES" sz="1600" dirty="0">
                <a:solidFill>
                  <a:srgbClr val="0070C0"/>
                </a:solidFill>
              </a:rPr>
              <a:t>Dolor de garganta.</a:t>
            </a:r>
          </a:p>
          <a:p>
            <a:pPr marL="285750" indent="-285750">
              <a:buFontTx/>
              <a:buChar char="-"/>
            </a:pPr>
            <a:r>
              <a:rPr lang="es-ES" sz="1600" dirty="0">
                <a:solidFill>
                  <a:srgbClr val="0070C0"/>
                </a:solidFill>
              </a:rPr>
              <a:t>Dolor de cabeza.</a:t>
            </a:r>
          </a:p>
          <a:p>
            <a:pPr marL="285750" indent="-285750">
              <a:buFontTx/>
              <a:buChar char="-"/>
            </a:pPr>
            <a:r>
              <a:rPr lang="es-ES" sz="1600" dirty="0">
                <a:solidFill>
                  <a:srgbClr val="0070C0"/>
                </a:solidFill>
              </a:rPr>
              <a:t>Dolores musculares.</a:t>
            </a:r>
          </a:p>
          <a:p>
            <a:pPr marL="285750" indent="-285750">
              <a:buFontTx/>
              <a:buChar char="-"/>
            </a:pPr>
            <a:r>
              <a:rPr lang="es-ES" sz="1600" dirty="0">
                <a:solidFill>
                  <a:srgbClr val="0070C0"/>
                </a:solidFill>
              </a:rPr>
              <a:t>Diarrea.</a:t>
            </a:r>
          </a:p>
          <a:p>
            <a:pPr marL="285750" indent="-285750">
              <a:buFontTx/>
              <a:buChar char="-"/>
            </a:pPr>
            <a:r>
              <a:rPr lang="es-ES" sz="1600" dirty="0">
                <a:solidFill>
                  <a:srgbClr val="0070C0"/>
                </a:solidFill>
              </a:rPr>
              <a:t>Vómitos.</a:t>
            </a:r>
          </a:p>
          <a:p>
            <a:pPr marL="285750" indent="-285750">
              <a:buFontTx/>
              <a:buChar char="-"/>
            </a:pPr>
            <a:r>
              <a:rPr lang="es-ES" sz="1600" dirty="0">
                <a:solidFill>
                  <a:srgbClr val="0070C0"/>
                </a:solidFill>
              </a:rPr>
              <a:t>Pérdida del sentido del olfato o del sentido del gusto.</a:t>
            </a:r>
          </a:p>
        </p:txBody>
      </p:sp>
      <p:sp>
        <p:nvSpPr>
          <p:cNvPr id="14" name="CuadroTexto 13">
            <a:extLst>
              <a:ext uri="{FF2B5EF4-FFF2-40B4-BE49-F238E27FC236}">
                <a16:creationId xmlns:a16="http://schemas.microsoft.com/office/drawing/2014/main" id="{7709471F-FB83-4848-A283-41048434B01D}"/>
              </a:ext>
            </a:extLst>
          </p:cNvPr>
          <p:cNvSpPr txBox="1"/>
          <p:nvPr/>
        </p:nvSpPr>
        <p:spPr>
          <a:xfrm>
            <a:off x="2323504" y="5760200"/>
            <a:ext cx="3919370" cy="923330"/>
          </a:xfrm>
          <a:prstGeom prst="rect">
            <a:avLst/>
          </a:prstGeom>
          <a:solidFill>
            <a:srgbClr val="FFFF00"/>
          </a:solidFill>
          <a:ln>
            <a:solidFill>
              <a:srgbClr val="FF0000"/>
            </a:solidFill>
          </a:ln>
        </p:spPr>
        <p:txBody>
          <a:bodyPr wrap="square" rtlCol="0">
            <a:spAutoFit/>
          </a:bodyPr>
          <a:lstStyle/>
          <a:p>
            <a:pPr algn="ctr"/>
            <a:r>
              <a:rPr lang="es-ES" b="1" dirty="0">
                <a:solidFill>
                  <a:srgbClr val="0070C0"/>
                </a:solidFill>
              </a:rPr>
              <a:t>Si </a:t>
            </a:r>
            <a:r>
              <a:rPr lang="es-ES" b="1" dirty="0" smtClean="0">
                <a:solidFill>
                  <a:srgbClr val="0070C0"/>
                </a:solidFill>
              </a:rPr>
              <a:t>te </a:t>
            </a:r>
            <a:r>
              <a:rPr lang="es-ES" b="1" dirty="0">
                <a:solidFill>
                  <a:srgbClr val="0070C0"/>
                </a:solidFill>
              </a:rPr>
              <a:t>aparecen síntomas estando en clase, </a:t>
            </a:r>
            <a:r>
              <a:rPr lang="es-ES" b="1" dirty="0" smtClean="0">
                <a:solidFill>
                  <a:srgbClr val="0070C0"/>
                </a:solidFill>
              </a:rPr>
              <a:t>avisa inmediatamente al profesor y ve a casa.</a:t>
            </a:r>
            <a:endParaRPr lang="es-ES" b="1" dirty="0">
              <a:solidFill>
                <a:srgbClr val="0070C0"/>
              </a:solidFill>
            </a:endParaRPr>
          </a:p>
        </p:txBody>
      </p:sp>
      <p:pic>
        <p:nvPicPr>
          <p:cNvPr id="16" name="Imagen 15" descr="Imagen que contiene alimentos, dibujo&#10;&#10;Descripción generada automáticamente">
            <a:extLst>
              <a:ext uri="{FF2B5EF4-FFF2-40B4-BE49-F238E27FC236}">
                <a16:creationId xmlns:a16="http://schemas.microsoft.com/office/drawing/2014/main" id="{8D8B8CFD-4C6D-4F6B-A790-5FE07CDBC4C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69439" y="2553175"/>
            <a:ext cx="496205" cy="441272"/>
          </a:xfrm>
          <a:prstGeom prst="rect">
            <a:avLst/>
          </a:prstGeom>
        </p:spPr>
      </p:pic>
      <p:pic>
        <p:nvPicPr>
          <p:cNvPr id="17" name="Imagen 16" descr="Imagen que contiene alimentos, dibujo&#10;&#10;Descripción generada automáticamente">
            <a:extLst>
              <a:ext uri="{FF2B5EF4-FFF2-40B4-BE49-F238E27FC236}">
                <a16:creationId xmlns:a16="http://schemas.microsoft.com/office/drawing/2014/main" id="{0A69D2C4-F26F-4A0E-92DD-72B71CE821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0998" y="586634"/>
            <a:ext cx="496205" cy="441272"/>
          </a:xfrm>
          <a:prstGeom prst="rect">
            <a:avLst/>
          </a:prstGeom>
        </p:spPr>
      </p:pic>
      <p:pic>
        <p:nvPicPr>
          <p:cNvPr id="18" name="Imagen 17" descr="Imagen que contiene alimentos, dibujo&#10;&#10;Descripción generada automáticamente">
            <a:extLst>
              <a:ext uri="{FF2B5EF4-FFF2-40B4-BE49-F238E27FC236}">
                <a16:creationId xmlns:a16="http://schemas.microsoft.com/office/drawing/2014/main" id="{AB043C19-84CF-447D-B774-C60D1CF45BB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26137" y="5801687"/>
            <a:ext cx="496205" cy="441272"/>
          </a:xfrm>
          <a:prstGeom prst="rect">
            <a:avLst/>
          </a:prstGeom>
        </p:spPr>
      </p:pic>
      <p:pic>
        <p:nvPicPr>
          <p:cNvPr id="4" name="Imagen 3">
            <a:extLst>
              <a:ext uri="{FF2B5EF4-FFF2-40B4-BE49-F238E27FC236}">
                <a16:creationId xmlns:a16="http://schemas.microsoft.com/office/drawing/2014/main" id="{D1CC6FBB-99D7-4858-B06B-D21EB31B8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868" y="1733048"/>
            <a:ext cx="3687456" cy="2431910"/>
          </a:xfrm>
          <a:prstGeom prst="rect">
            <a:avLst/>
          </a:prstGeom>
        </p:spPr>
      </p:pic>
      <p:pic>
        <p:nvPicPr>
          <p:cNvPr id="15" name="Imagen 14" descr="Imagen que contiene alimentos, dibujo&#10;&#10;Descripción generada automáticamente">
            <a:extLst>
              <a:ext uri="{FF2B5EF4-FFF2-40B4-BE49-F238E27FC236}">
                <a16:creationId xmlns:a16="http://schemas.microsoft.com/office/drawing/2014/main" id="{379CA769-CBDD-4258-BF65-4C53A299DAF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12517" y="195413"/>
            <a:ext cx="496205" cy="441272"/>
          </a:xfrm>
          <a:prstGeom prst="rect">
            <a:avLst/>
          </a:prstGeom>
        </p:spPr>
      </p:pic>
      <p:pic>
        <p:nvPicPr>
          <p:cNvPr id="19" name="Imagen 18" descr="Imagen que contiene alimentos, dibujo&#10;&#10;Descripción generada automáticamente">
            <a:extLst>
              <a:ext uri="{FF2B5EF4-FFF2-40B4-BE49-F238E27FC236}">
                <a16:creationId xmlns:a16="http://schemas.microsoft.com/office/drawing/2014/main" id="{FC414239-4FA7-40E9-9D7D-27065F4C178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21385" y="4953623"/>
            <a:ext cx="496205" cy="441272"/>
          </a:xfrm>
          <a:prstGeom prst="rect">
            <a:avLst/>
          </a:prstGeom>
        </p:spPr>
      </p:pic>
    </p:spTree>
    <p:extLst>
      <p:ext uri="{BB962C8B-B14F-4D97-AF65-F5344CB8AC3E}">
        <p14:creationId xmlns:p14="http://schemas.microsoft.com/office/powerpoint/2010/main" val="210795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p:txBody>
          <a:bodyPr/>
          <a:lstStyle/>
          <a:p>
            <a:pPr algn="ctr"/>
            <a:r>
              <a:rPr lang="es-ES" b="1" dirty="0" smtClean="0">
                <a:solidFill>
                  <a:srgbClr val="FF0000"/>
                </a:solidFill>
              </a:rPr>
              <a:t>Si das positivo</a:t>
            </a:r>
            <a:r>
              <a:rPr lang="mr-IN" b="1" dirty="0" smtClean="0">
                <a:solidFill>
                  <a:srgbClr val="FF0000"/>
                </a:solidFill>
              </a:rPr>
              <a:t>…</a:t>
            </a:r>
            <a:endParaRPr lang="es-ES" b="1" dirty="0">
              <a:solidFill>
                <a:srgbClr val="FF0000"/>
              </a:solidFill>
            </a:endParaRPr>
          </a:p>
        </p:txBody>
      </p:sp>
      <p:sp>
        <p:nvSpPr>
          <p:cNvPr id="8" name="Marcador de contenido 2">
            <a:extLst>
              <a:ext uri="{FF2B5EF4-FFF2-40B4-BE49-F238E27FC236}">
                <a16:creationId xmlns:a16="http://schemas.microsoft.com/office/drawing/2014/main" id="{D846D796-4779-4725-805A-E3256BA4DE48}"/>
              </a:ext>
            </a:extLst>
          </p:cNvPr>
          <p:cNvSpPr>
            <a:spLocks noGrp="1"/>
          </p:cNvSpPr>
          <p:nvPr>
            <p:ph idx="1"/>
          </p:nvPr>
        </p:nvSpPr>
        <p:spPr>
          <a:xfrm>
            <a:off x="284846" y="1341331"/>
            <a:ext cx="12034741" cy="4835632"/>
          </a:xfrm>
        </p:spPr>
        <p:txBody>
          <a:bodyPr>
            <a:normAutofit lnSpcReduction="10000"/>
          </a:bodyPr>
          <a:lstStyle/>
          <a:p>
            <a:pPr lvl="1">
              <a:buFontTx/>
              <a:buChar char="-"/>
            </a:pPr>
            <a:r>
              <a:rPr lang="es-ES" b="1" dirty="0" smtClean="0">
                <a:solidFill>
                  <a:srgbClr val="0070C0"/>
                </a:solidFill>
              </a:rPr>
              <a:t>Comunícalo al centro  a través del tutor (tendrás que justificar las ausencias). </a:t>
            </a:r>
          </a:p>
          <a:p>
            <a:pPr lvl="1">
              <a:buFontTx/>
              <a:buChar char="-"/>
            </a:pPr>
            <a:r>
              <a:rPr lang="es-ES" b="1" dirty="0" smtClean="0">
                <a:solidFill>
                  <a:srgbClr val="0070C0"/>
                </a:solidFill>
              </a:rPr>
              <a:t>Datos que debes incluir:</a:t>
            </a:r>
          </a:p>
          <a:p>
            <a:pPr lvl="3">
              <a:buFontTx/>
              <a:buChar char="-"/>
            </a:pPr>
            <a:r>
              <a:rPr lang="es-ES" b="1" dirty="0" smtClean="0">
                <a:solidFill>
                  <a:srgbClr val="0070C0"/>
                </a:solidFill>
              </a:rPr>
              <a:t>Nombre</a:t>
            </a:r>
          </a:p>
          <a:p>
            <a:pPr lvl="3">
              <a:buFontTx/>
              <a:buChar char="-"/>
            </a:pPr>
            <a:r>
              <a:rPr lang="es-ES" b="1" dirty="0" smtClean="0">
                <a:solidFill>
                  <a:srgbClr val="0070C0"/>
                </a:solidFill>
              </a:rPr>
              <a:t>Curso</a:t>
            </a:r>
          </a:p>
          <a:p>
            <a:pPr lvl="3">
              <a:buFontTx/>
              <a:buChar char="-"/>
            </a:pPr>
            <a:r>
              <a:rPr lang="es-ES" b="1" dirty="0" smtClean="0">
                <a:solidFill>
                  <a:srgbClr val="0070C0"/>
                </a:solidFill>
              </a:rPr>
              <a:t>Grupo</a:t>
            </a:r>
          </a:p>
          <a:p>
            <a:pPr lvl="3">
              <a:buFontTx/>
              <a:buChar char="-"/>
            </a:pPr>
            <a:r>
              <a:rPr lang="cs-CZ" b="1" dirty="0" err="1" smtClean="0">
                <a:solidFill>
                  <a:srgbClr val="0070C0"/>
                </a:solidFill>
              </a:rPr>
              <a:t>Ú</a:t>
            </a:r>
            <a:r>
              <a:rPr lang="es-ES" b="1" dirty="0" err="1" smtClean="0">
                <a:solidFill>
                  <a:srgbClr val="0070C0"/>
                </a:solidFill>
              </a:rPr>
              <a:t>ltimo</a:t>
            </a:r>
            <a:r>
              <a:rPr lang="es-ES" b="1" dirty="0" smtClean="0">
                <a:solidFill>
                  <a:srgbClr val="0070C0"/>
                </a:solidFill>
              </a:rPr>
              <a:t> día que asististe a clase</a:t>
            </a:r>
          </a:p>
          <a:p>
            <a:pPr lvl="3">
              <a:buFontTx/>
              <a:buChar char="-"/>
            </a:pPr>
            <a:r>
              <a:rPr lang="es-ES" b="1" dirty="0" smtClean="0">
                <a:solidFill>
                  <a:srgbClr val="0070C0"/>
                </a:solidFill>
              </a:rPr>
              <a:t>Día del diagnóstico PCR +</a:t>
            </a:r>
          </a:p>
          <a:p>
            <a:pPr marL="1371600" lvl="3" indent="0">
              <a:buNone/>
            </a:pPr>
            <a:endParaRPr lang="es-ES" b="1" dirty="0" smtClean="0">
              <a:solidFill>
                <a:srgbClr val="0070C0"/>
              </a:solidFill>
            </a:endParaRPr>
          </a:p>
          <a:p>
            <a:pPr lvl="3">
              <a:buFontTx/>
              <a:buChar char="-"/>
            </a:pPr>
            <a:endParaRPr lang="es-ES" b="1" dirty="0" smtClean="0">
              <a:solidFill>
                <a:srgbClr val="0070C0"/>
              </a:solidFill>
            </a:endParaRPr>
          </a:p>
          <a:p>
            <a:pPr lvl="1">
              <a:buFontTx/>
              <a:buChar char="-"/>
            </a:pPr>
            <a:r>
              <a:rPr lang="es-ES" b="1" dirty="0" smtClean="0">
                <a:solidFill>
                  <a:srgbClr val="0070C0"/>
                </a:solidFill>
              </a:rPr>
              <a:t>Si tienes síntomas recuerda cuando empezaron . </a:t>
            </a:r>
            <a:r>
              <a:rPr lang="es-ES" b="1" dirty="0">
                <a:solidFill>
                  <a:srgbClr val="0070C0"/>
                </a:solidFill>
              </a:rPr>
              <a:t>H</a:t>
            </a:r>
            <a:r>
              <a:rPr lang="es-ES" b="1" dirty="0" smtClean="0">
                <a:solidFill>
                  <a:srgbClr val="0070C0"/>
                </a:solidFill>
              </a:rPr>
              <a:t>az una lista de con quien has estado sin guardar distancia de seguridad (1,5m) y/o sin mascarillas. </a:t>
            </a:r>
          </a:p>
          <a:p>
            <a:pPr lvl="1">
              <a:buFontTx/>
              <a:buChar char="-"/>
            </a:pPr>
            <a:r>
              <a:rPr lang="es-ES" b="1" dirty="0" smtClean="0">
                <a:solidFill>
                  <a:srgbClr val="0070C0"/>
                </a:solidFill>
              </a:rPr>
              <a:t>Los contactos estrechos deben guardar confinamiento y hacerles las pruebas. Probablemente el rastreador te pregunte también sobre ello.</a:t>
            </a:r>
          </a:p>
          <a:p>
            <a:pPr lvl="1">
              <a:buFontTx/>
              <a:buChar char="-"/>
            </a:pPr>
            <a:r>
              <a:rPr lang="es-ES" b="1" dirty="0" smtClean="0">
                <a:solidFill>
                  <a:srgbClr val="0070C0"/>
                </a:solidFill>
              </a:rPr>
              <a:t>Esta información </a:t>
            </a:r>
            <a:r>
              <a:rPr lang="es-ES" b="1" dirty="0">
                <a:solidFill>
                  <a:srgbClr val="0070C0"/>
                </a:solidFill>
              </a:rPr>
              <a:t> </a:t>
            </a:r>
            <a:r>
              <a:rPr lang="es-ES" b="1" dirty="0" smtClean="0">
                <a:solidFill>
                  <a:srgbClr val="0070C0"/>
                </a:solidFill>
              </a:rPr>
              <a:t>la traslada el coordinador  </a:t>
            </a:r>
            <a:r>
              <a:rPr lang="es-ES" b="1" dirty="0" err="1" smtClean="0">
                <a:solidFill>
                  <a:srgbClr val="0070C0"/>
                </a:solidFill>
              </a:rPr>
              <a:t>covid</a:t>
            </a:r>
            <a:r>
              <a:rPr lang="es-ES" b="1" dirty="0" smtClean="0">
                <a:solidFill>
                  <a:srgbClr val="0070C0"/>
                </a:solidFill>
              </a:rPr>
              <a:t> para que la enfermera de referencia  tome las medidas pertinentes.</a:t>
            </a:r>
            <a:endParaRPr lang="es-ES" b="1" dirty="0">
              <a:solidFill>
                <a:srgbClr val="0070C0"/>
              </a:solidFill>
            </a:endParaRPr>
          </a:p>
        </p:txBody>
      </p:sp>
      <p:pic>
        <p:nvPicPr>
          <p:cNvPr id="16" name="Imagen 15" descr="Imagen que contiene alimentos, dibujo&#10;&#10;Descripción generada automáticamente">
            <a:extLst>
              <a:ext uri="{FF2B5EF4-FFF2-40B4-BE49-F238E27FC236}">
                <a16:creationId xmlns:a16="http://schemas.microsoft.com/office/drawing/2014/main" id="{8D8B8CFD-4C6D-4F6B-A790-5FE07CDBC4C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949542" y="2928941"/>
            <a:ext cx="496205" cy="441272"/>
          </a:xfrm>
          <a:prstGeom prst="rect">
            <a:avLst/>
          </a:prstGeom>
        </p:spPr>
      </p:pic>
      <p:pic>
        <p:nvPicPr>
          <p:cNvPr id="17" name="Imagen 16" descr="Imagen que contiene alimentos, dibujo&#10;&#10;Descripción generada automáticamente">
            <a:extLst>
              <a:ext uri="{FF2B5EF4-FFF2-40B4-BE49-F238E27FC236}">
                <a16:creationId xmlns:a16="http://schemas.microsoft.com/office/drawing/2014/main" id="{0A69D2C4-F26F-4A0E-92DD-72B71CE821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0998" y="586634"/>
            <a:ext cx="496205" cy="441272"/>
          </a:xfrm>
          <a:prstGeom prst="rect">
            <a:avLst/>
          </a:prstGeom>
        </p:spPr>
      </p:pic>
      <p:pic>
        <p:nvPicPr>
          <p:cNvPr id="18" name="Imagen 17" descr="Imagen que contiene alimentos, dibujo&#10;&#10;Descripción generada automáticamente">
            <a:extLst>
              <a:ext uri="{FF2B5EF4-FFF2-40B4-BE49-F238E27FC236}">
                <a16:creationId xmlns:a16="http://schemas.microsoft.com/office/drawing/2014/main" id="{AB043C19-84CF-447D-B774-C60D1CF45BB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26137" y="5801687"/>
            <a:ext cx="496205" cy="441272"/>
          </a:xfrm>
          <a:prstGeom prst="rect">
            <a:avLst/>
          </a:prstGeom>
        </p:spPr>
      </p:pic>
      <p:pic>
        <p:nvPicPr>
          <p:cNvPr id="15" name="Imagen 14" descr="Imagen que contiene alimentos, dibujo&#10;&#10;Descripción generada automáticamente">
            <a:extLst>
              <a:ext uri="{FF2B5EF4-FFF2-40B4-BE49-F238E27FC236}">
                <a16:creationId xmlns:a16="http://schemas.microsoft.com/office/drawing/2014/main" id="{379CA769-CBDD-4258-BF65-4C53A299DAF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48994" y="134937"/>
            <a:ext cx="496205" cy="441272"/>
          </a:xfrm>
          <a:prstGeom prst="rect">
            <a:avLst/>
          </a:prstGeom>
        </p:spPr>
      </p:pic>
      <p:pic>
        <p:nvPicPr>
          <p:cNvPr id="19" name="Imagen 18" descr="Imagen que contiene alimentos, dibujo&#10;&#10;Descripción generada automáticamente">
            <a:extLst>
              <a:ext uri="{FF2B5EF4-FFF2-40B4-BE49-F238E27FC236}">
                <a16:creationId xmlns:a16="http://schemas.microsoft.com/office/drawing/2014/main" id="{FC414239-4FA7-40E9-9D7D-27065F4C178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71653" y="241159"/>
            <a:ext cx="496205" cy="441272"/>
          </a:xfrm>
          <a:prstGeom prst="rect">
            <a:avLst/>
          </a:prstGeom>
        </p:spPr>
      </p:pic>
    </p:spTree>
    <p:extLst>
      <p:ext uri="{BB962C8B-B14F-4D97-AF65-F5344CB8AC3E}">
        <p14:creationId xmlns:p14="http://schemas.microsoft.com/office/powerpoint/2010/main" val="310762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a:xfrm>
            <a:off x="838200" y="365125"/>
            <a:ext cx="11049000" cy="1325563"/>
          </a:xfrm>
        </p:spPr>
        <p:txBody>
          <a:bodyPr/>
          <a:lstStyle/>
          <a:p>
            <a:r>
              <a:rPr lang="es-ES" b="1" dirty="0">
                <a:solidFill>
                  <a:srgbClr val="FF0000"/>
                </a:solidFill>
              </a:rPr>
              <a:t>¡OJO! Podrías tener que estar en aislamiento</a:t>
            </a:r>
          </a:p>
        </p:txBody>
      </p:sp>
      <p:sp>
        <p:nvSpPr>
          <p:cNvPr id="8" name="Marcador de contenido 2">
            <a:extLst>
              <a:ext uri="{FF2B5EF4-FFF2-40B4-BE49-F238E27FC236}">
                <a16:creationId xmlns:a16="http://schemas.microsoft.com/office/drawing/2014/main" id="{F56A86CD-F276-4CFE-97AA-30A07D40C967}"/>
              </a:ext>
            </a:extLst>
          </p:cNvPr>
          <p:cNvSpPr>
            <a:spLocks noGrp="1"/>
          </p:cNvSpPr>
          <p:nvPr>
            <p:ph idx="1"/>
          </p:nvPr>
        </p:nvSpPr>
        <p:spPr>
          <a:xfrm>
            <a:off x="7366396" y="1825625"/>
            <a:ext cx="4162887" cy="4351338"/>
          </a:xfrm>
        </p:spPr>
        <p:txBody>
          <a:bodyPr/>
          <a:lstStyle/>
          <a:p>
            <a:r>
              <a:rPr lang="es-ES" dirty="0" smtClean="0">
                <a:solidFill>
                  <a:srgbClr val="000000"/>
                </a:solidFill>
              </a:rPr>
              <a:t>Al ser considerado contacto estrecho de un positivo </a:t>
            </a:r>
            <a:r>
              <a:rPr lang="es-ES" dirty="0" err="1" smtClean="0">
                <a:solidFill>
                  <a:srgbClr val="000000"/>
                </a:solidFill>
              </a:rPr>
              <a:t>covid</a:t>
            </a:r>
            <a:r>
              <a:rPr lang="es-ES" dirty="0" smtClean="0">
                <a:solidFill>
                  <a:srgbClr val="000000"/>
                </a:solidFill>
              </a:rPr>
              <a:t>.</a:t>
            </a:r>
          </a:p>
          <a:p>
            <a:r>
              <a:rPr lang="es-ES" dirty="0" smtClean="0">
                <a:solidFill>
                  <a:srgbClr val="000000"/>
                </a:solidFill>
              </a:rPr>
              <a:t>Al dar positivo aunque no se tengan síntomas.</a:t>
            </a:r>
          </a:p>
          <a:p>
            <a:r>
              <a:rPr lang="es-ES" dirty="0" smtClean="0">
                <a:solidFill>
                  <a:srgbClr val="000000"/>
                </a:solidFill>
              </a:rPr>
              <a:t>Si algún familiar presenta síntomas y ha estado en contacto estrecho con un positivo. </a:t>
            </a:r>
          </a:p>
          <a:p>
            <a:endParaRPr lang="es-ES" dirty="0">
              <a:solidFill>
                <a:srgbClr val="000000"/>
              </a:solidFill>
            </a:endParaRPr>
          </a:p>
        </p:txBody>
      </p:sp>
      <p:pic>
        <p:nvPicPr>
          <p:cNvPr id="12" name="Imagen 11" descr="Imagen que contiene alimentos, dibujo&#10;&#10;Descripción generada automáticamente">
            <a:extLst>
              <a:ext uri="{FF2B5EF4-FFF2-40B4-BE49-F238E27FC236}">
                <a16:creationId xmlns:a16="http://schemas.microsoft.com/office/drawing/2014/main" id="{BEB34355-A13A-41A1-B418-DE467402331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6512" y="1992779"/>
            <a:ext cx="496205" cy="441272"/>
          </a:xfrm>
          <a:prstGeom prst="rect">
            <a:avLst/>
          </a:prstGeom>
        </p:spPr>
      </p:pic>
      <p:pic>
        <p:nvPicPr>
          <p:cNvPr id="13" name="Imagen 12" descr="Imagen que contiene alimentos, dibujo&#10;&#10;Descripción generada automáticamente">
            <a:extLst>
              <a:ext uri="{FF2B5EF4-FFF2-40B4-BE49-F238E27FC236}">
                <a16:creationId xmlns:a16="http://schemas.microsoft.com/office/drawing/2014/main" id="{AE8F09E4-D80F-48C8-B241-F965856A8DD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002586" y="306394"/>
            <a:ext cx="496205" cy="441272"/>
          </a:xfrm>
          <a:prstGeom prst="rect">
            <a:avLst/>
          </a:prstGeom>
        </p:spPr>
      </p:pic>
      <p:pic>
        <p:nvPicPr>
          <p:cNvPr id="14" name="Imagen 13" descr="Imagen que contiene alimentos, dibujo&#10;&#10;Descripción generada automáticamente">
            <a:extLst>
              <a:ext uri="{FF2B5EF4-FFF2-40B4-BE49-F238E27FC236}">
                <a16:creationId xmlns:a16="http://schemas.microsoft.com/office/drawing/2014/main" id="{04B7C459-EE71-45AD-AC8D-5199AE8D9DC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57644" y="5289392"/>
            <a:ext cx="496205" cy="441272"/>
          </a:xfrm>
          <a:prstGeom prst="rect">
            <a:avLst/>
          </a:prstGeom>
        </p:spPr>
      </p:pic>
      <p:sp>
        <p:nvSpPr>
          <p:cNvPr id="15" name="CuadroTexto 14">
            <a:extLst>
              <a:ext uri="{FF2B5EF4-FFF2-40B4-BE49-F238E27FC236}">
                <a16:creationId xmlns:a16="http://schemas.microsoft.com/office/drawing/2014/main" id="{F3956E5F-E3ED-40BD-9E96-61496DF0736F}"/>
              </a:ext>
            </a:extLst>
          </p:cNvPr>
          <p:cNvSpPr txBox="1"/>
          <p:nvPr/>
        </p:nvSpPr>
        <p:spPr>
          <a:xfrm>
            <a:off x="1043709" y="2239415"/>
            <a:ext cx="5772353" cy="3108543"/>
          </a:xfrm>
          <a:prstGeom prst="rect">
            <a:avLst/>
          </a:prstGeom>
          <a:solidFill>
            <a:srgbClr val="FFFF00"/>
          </a:solidFill>
          <a:ln>
            <a:solidFill>
              <a:srgbClr val="FF0000"/>
            </a:solidFill>
          </a:ln>
        </p:spPr>
        <p:txBody>
          <a:bodyPr wrap="square" rtlCol="0">
            <a:spAutoFit/>
          </a:bodyPr>
          <a:lstStyle/>
          <a:p>
            <a:pPr algn="ctr"/>
            <a:endParaRPr lang="es-ES" sz="2800" b="1" dirty="0">
              <a:solidFill>
                <a:srgbClr val="0070C0"/>
              </a:solidFill>
            </a:endParaRPr>
          </a:p>
          <a:p>
            <a:pPr algn="ctr"/>
            <a:r>
              <a:rPr lang="es-ES" sz="2800" b="1" dirty="0">
                <a:solidFill>
                  <a:srgbClr val="0070C0"/>
                </a:solidFill>
              </a:rPr>
              <a:t>Si los profesionales sanitarios consideran que debes estar aislado/a, aunque no tengas síntomas, debes quedarte en casa y no salir  para nada. </a:t>
            </a:r>
            <a:r>
              <a:rPr lang="es-ES" sz="2800" b="1" dirty="0" smtClean="0">
                <a:solidFill>
                  <a:srgbClr val="0070C0"/>
                </a:solidFill>
              </a:rPr>
              <a:t>Usa el sentido común</a:t>
            </a:r>
            <a:r>
              <a:rPr lang="mr-IN" sz="2800" b="1" dirty="0" smtClean="0">
                <a:solidFill>
                  <a:srgbClr val="0070C0"/>
                </a:solidFill>
              </a:rPr>
              <a:t>…</a:t>
            </a:r>
            <a:endParaRPr lang="es-ES" sz="2800" b="1" dirty="0">
              <a:solidFill>
                <a:srgbClr val="0070C0"/>
              </a:solidFill>
            </a:endParaRPr>
          </a:p>
          <a:p>
            <a:pPr algn="ctr"/>
            <a:endParaRPr lang="es-ES" sz="2800" b="1" dirty="0">
              <a:solidFill>
                <a:srgbClr val="0070C0"/>
              </a:solidFill>
            </a:endParaRPr>
          </a:p>
        </p:txBody>
      </p:sp>
    </p:spTree>
    <p:extLst>
      <p:ext uri="{BB962C8B-B14F-4D97-AF65-F5344CB8AC3E}">
        <p14:creationId xmlns:p14="http://schemas.microsoft.com/office/powerpoint/2010/main" val="1839112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aptura de pantalla 2020-10-16 a las 16.59.33.png"/>
          <p:cNvPicPr>
            <a:picLocks noGrp="1" noChangeAspect="1"/>
          </p:cNvPicPr>
          <p:nvPr>
            <p:ph idx="1"/>
          </p:nvPr>
        </p:nvPicPr>
        <p:blipFill>
          <a:blip r:embed="rId2">
            <a:extLst>
              <a:ext uri="{28A0092B-C50C-407E-A947-70E740481C1C}">
                <a14:useLocalDpi xmlns:a14="http://schemas.microsoft.com/office/drawing/2010/main" val="0"/>
              </a:ext>
            </a:extLst>
          </a:blip>
          <a:srcRect t="15195" b="15195"/>
          <a:stretch>
            <a:fillRect/>
          </a:stretch>
        </p:blipFill>
        <p:spPr>
          <a:xfrm>
            <a:off x="813952" y="762001"/>
            <a:ext cx="11253467" cy="4656666"/>
          </a:xfrm>
        </p:spPr>
      </p:pic>
    </p:spTree>
    <p:extLst>
      <p:ext uri="{BB962C8B-B14F-4D97-AF65-F5344CB8AC3E}">
        <p14:creationId xmlns:p14="http://schemas.microsoft.com/office/powerpoint/2010/main" val="918120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descr="Captura de pantalla 2020-10-16 a las 16.59.59.png"/>
          <p:cNvPicPr>
            <a:picLocks noGrp="1" noChangeAspect="1"/>
          </p:cNvPicPr>
          <p:nvPr>
            <p:ph idx="1"/>
          </p:nvPr>
        </p:nvPicPr>
        <p:blipFill>
          <a:blip r:embed="rId2">
            <a:extLst>
              <a:ext uri="{28A0092B-C50C-407E-A947-70E740481C1C}">
                <a14:useLocalDpi xmlns:a14="http://schemas.microsoft.com/office/drawing/2010/main" val="0"/>
              </a:ext>
            </a:extLst>
          </a:blip>
          <a:srcRect l="-36748" r="-36748"/>
          <a:stretch>
            <a:fillRect/>
          </a:stretch>
        </p:blipFill>
        <p:spPr>
          <a:xfrm>
            <a:off x="-1080041" y="253999"/>
            <a:ext cx="14635174" cy="6056011"/>
          </a:xfrm>
        </p:spPr>
      </p:pic>
    </p:spTree>
    <p:extLst>
      <p:ext uri="{BB962C8B-B14F-4D97-AF65-F5344CB8AC3E}">
        <p14:creationId xmlns:p14="http://schemas.microsoft.com/office/powerpoint/2010/main" val="3567164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8072" y="397690"/>
            <a:ext cx="5087653" cy="6261727"/>
          </a:xfrm>
        </p:spPr>
      </p:pic>
    </p:spTree>
    <p:extLst>
      <p:ext uri="{BB962C8B-B14F-4D97-AF65-F5344CB8AC3E}">
        <p14:creationId xmlns:p14="http://schemas.microsoft.com/office/powerpoint/2010/main" val="1936003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a:xfrm>
            <a:off x="838200" y="365125"/>
            <a:ext cx="11049000" cy="1325563"/>
          </a:xfrm>
        </p:spPr>
        <p:txBody>
          <a:bodyPr/>
          <a:lstStyle/>
          <a:p>
            <a:pPr algn="ctr"/>
            <a:r>
              <a:rPr lang="es-ES" b="1" dirty="0" smtClean="0">
                <a:solidFill>
                  <a:srgbClr val="FF0000"/>
                </a:solidFill>
              </a:rPr>
              <a:t>Tráete a clase el Kit </a:t>
            </a:r>
            <a:r>
              <a:rPr lang="es-ES" b="1" dirty="0" err="1" smtClean="0">
                <a:solidFill>
                  <a:srgbClr val="FF0000"/>
                </a:solidFill>
              </a:rPr>
              <a:t>Covid</a:t>
            </a:r>
            <a:r>
              <a:rPr lang="mr-IN" b="1" dirty="0" smtClean="0">
                <a:solidFill>
                  <a:srgbClr val="FF0000"/>
                </a:solidFill>
              </a:rPr>
              <a:t>…</a:t>
            </a:r>
            <a:r>
              <a:rPr lang="es-ES_tradnl" b="1" dirty="0" smtClean="0">
                <a:solidFill>
                  <a:srgbClr val="FF0000"/>
                </a:solidFill>
              </a:rPr>
              <a:t>.</a:t>
            </a:r>
            <a:endParaRPr lang="es-ES" b="1" dirty="0">
              <a:solidFill>
                <a:srgbClr val="FF0000"/>
              </a:solidFill>
            </a:endParaRPr>
          </a:p>
        </p:txBody>
      </p:sp>
      <p:sp>
        <p:nvSpPr>
          <p:cNvPr id="8" name="Marcador de contenido 2">
            <a:extLst>
              <a:ext uri="{FF2B5EF4-FFF2-40B4-BE49-F238E27FC236}">
                <a16:creationId xmlns:a16="http://schemas.microsoft.com/office/drawing/2014/main" id="{F56A86CD-F276-4CFE-97AA-30A07D40C967}"/>
              </a:ext>
            </a:extLst>
          </p:cNvPr>
          <p:cNvSpPr>
            <a:spLocks noGrp="1"/>
          </p:cNvSpPr>
          <p:nvPr>
            <p:ph idx="1"/>
          </p:nvPr>
        </p:nvSpPr>
        <p:spPr>
          <a:xfrm>
            <a:off x="629036" y="1825625"/>
            <a:ext cx="10900248" cy="4351338"/>
          </a:xfrm>
        </p:spPr>
        <p:txBody>
          <a:bodyPr>
            <a:normAutofit/>
          </a:bodyPr>
          <a:lstStyle/>
          <a:p>
            <a:pPr lvl="0"/>
            <a:r>
              <a:rPr lang="es-ES_tradnl" sz="3600" b="1" dirty="0"/>
              <a:t>Botella individual de </a:t>
            </a:r>
            <a:r>
              <a:rPr lang="es-ES_tradnl" sz="3600" b="1" dirty="0" smtClean="0"/>
              <a:t>agua</a:t>
            </a:r>
            <a:endParaRPr lang="es-ES_tradnl" sz="3600" dirty="0" smtClean="0"/>
          </a:p>
          <a:p>
            <a:pPr lvl="0"/>
            <a:r>
              <a:rPr lang="es-ES" sz="3600" b="1" dirty="0" smtClean="0"/>
              <a:t>Mascarillas</a:t>
            </a:r>
            <a:endParaRPr lang="es-ES_tradnl" sz="3600" dirty="0"/>
          </a:p>
          <a:p>
            <a:pPr lvl="0"/>
            <a:r>
              <a:rPr lang="es-ES_tradnl" sz="3600" b="1" dirty="0"/>
              <a:t>Pañuelos de papel o ‘</a:t>
            </a:r>
            <a:r>
              <a:rPr lang="es-ES_tradnl" sz="3600" b="1" dirty="0" err="1"/>
              <a:t>kleenex</a:t>
            </a:r>
            <a:r>
              <a:rPr lang="es-ES_tradnl" sz="3600" b="1" dirty="0" smtClean="0"/>
              <a:t>’</a:t>
            </a:r>
            <a:r>
              <a:rPr lang="es-ES_tradnl" sz="3600" dirty="0"/>
              <a:t> </a:t>
            </a:r>
          </a:p>
          <a:p>
            <a:r>
              <a:rPr lang="es-ES_tradnl" sz="3600" b="1" dirty="0" smtClean="0"/>
              <a:t>‘</a:t>
            </a:r>
            <a:r>
              <a:rPr lang="es-ES_tradnl" sz="3600" b="1" dirty="0" err="1" smtClean="0"/>
              <a:t>Tupper</a:t>
            </a:r>
            <a:r>
              <a:rPr lang="es-ES_tradnl" sz="3600" b="1" dirty="0" smtClean="0"/>
              <a:t>’ </a:t>
            </a:r>
            <a:r>
              <a:rPr lang="es-ES_tradnl" sz="3600" b="1" dirty="0"/>
              <a:t>o bolsita hermética</a:t>
            </a:r>
            <a:r>
              <a:rPr lang="es-ES_tradnl" sz="3600" dirty="0"/>
              <a:t> </a:t>
            </a:r>
            <a:r>
              <a:rPr lang="es-ES_tradnl" sz="3600" dirty="0" smtClean="0"/>
              <a:t>para </a:t>
            </a:r>
            <a:r>
              <a:rPr lang="es-ES_tradnl" sz="3600" dirty="0"/>
              <a:t>el almuerzo </a:t>
            </a:r>
            <a:endParaRPr lang="es-ES_tradnl" sz="3600" dirty="0" smtClean="0"/>
          </a:p>
          <a:p>
            <a:r>
              <a:rPr lang="es-ES_tradnl" sz="3600" b="1" dirty="0" smtClean="0"/>
              <a:t>Desinfectante</a:t>
            </a:r>
            <a:endParaRPr lang="es-ES" sz="3600" b="1" dirty="0"/>
          </a:p>
        </p:txBody>
      </p:sp>
      <p:pic>
        <p:nvPicPr>
          <p:cNvPr id="12" name="Imagen 11" descr="Imagen que contiene alimentos, dibujo&#10;&#10;Descripción generada automáticamente">
            <a:extLst>
              <a:ext uri="{FF2B5EF4-FFF2-40B4-BE49-F238E27FC236}">
                <a16:creationId xmlns:a16="http://schemas.microsoft.com/office/drawing/2014/main" id="{BEB34355-A13A-41A1-B418-DE467402331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6512" y="1992779"/>
            <a:ext cx="496205" cy="441272"/>
          </a:xfrm>
          <a:prstGeom prst="rect">
            <a:avLst/>
          </a:prstGeom>
        </p:spPr>
      </p:pic>
      <p:pic>
        <p:nvPicPr>
          <p:cNvPr id="13" name="Imagen 12" descr="Imagen que contiene alimentos, dibujo&#10;&#10;Descripción generada automáticamente">
            <a:extLst>
              <a:ext uri="{FF2B5EF4-FFF2-40B4-BE49-F238E27FC236}">
                <a16:creationId xmlns:a16="http://schemas.microsoft.com/office/drawing/2014/main" id="{AE8F09E4-D80F-48C8-B241-F965856A8DD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002586" y="306394"/>
            <a:ext cx="496205" cy="441272"/>
          </a:xfrm>
          <a:prstGeom prst="rect">
            <a:avLst/>
          </a:prstGeom>
        </p:spPr>
      </p:pic>
      <p:pic>
        <p:nvPicPr>
          <p:cNvPr id="14" name="Imagen 13" descr="Imagen que contiene alimentos, dibujo&#10;&#10;Descripción generada automáticamente">
            <a:extLst>
              <a:ext uri="{FF2B5EF4-FFF2-40B4-BE49-F238E27FC236}">
                <a16:creationId xmlns:a16="http://schemas.microsoft.com/office/drawing/2014/main" id="{04B7C459-EE71-45AD-AC8D-5199AE8D9DC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57644" y="5289392"/>
            <a:ext cx="496205" cy="441272"/>
          </a:xfrm>
          <a:prstGeom prst="rect">
            <a:avLst/>
          </a:prstGeom>
        </p:spPr>
      </p:pic>
    </p:spTree>
    <p:extLst>
      <p:ext uri="{BB962C8B-B14F-4D97-AF65-F5344CB8AC3E}">
        <p14:creationId xmlns:p14="http://schemas.microsoft.com/office/powerpoint/2010/main" val="3782065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a:extLst>
              <a:ext uri="{FF2B5EF4-FFF2-40B4-BE49-F238E27FC236}">
                <a16:creationId xmlns:a16="http://schemas.microsoft.com/office/drawing/2014/main" id="{F56A86CD-F276-4CFE-97AA-30A07D40C967}"/>
              </a:ext>
            </a:extLst>
          </p:cNvPr>
          <p:cNvSpPr>
            <a:spLocks noGrp="1"/>
          </p:cNvSpPr>
          <p:nvPr>
            <p:ph idx="1"/>
          </p:nvPr>
        </p:nvSpPr>
        <p:spPr>
          <a:xfrm>
            <a:off x="759589" y="201793"/>
            <a:ext cx="11310758" cy="6457381"/>
          </a:xfrm>
        </p:spPr>
        <p:txBody>
          <a:bodyPr>
            <a:normAutofit/>
          </a:bodyPr>
          <a:lstStyle/>
          <a:p>
            <a:pPr lvl="0"/>
            <a:endParaRPr lang="es-ES_tradnl" b="1" dirty="0" smtClean="0"/>
          </a:p>
          <a:p>
            <a:pPr marL="0" lvl="0" indent="0">
              <a:buNone/>
            </a:pPr>
            <a:endParaRPr lang="es-ES_tradnl" b="1" dirty="0" smtClean="0"/>
          </a:p>
          <a:p>
            <a:pPr lvl="0"/>
            <a:r>
              <a:rPr lang="es-ES_tradnl" b="1" dirty="0" smtClean="0"/>
              <a:t>Botella </a:t>
            </a:r>
            <a:r>
              <a:rPr lang="es-ES_tradnl" b="1" dirty="0"/>
              <a:t>individual de agua</a:t>
            </a:r>
            <a:r>
              <a:rPr lang="es-ES_tradnl" dirty="0"/>
              <a:t>: </a:t>
            </a:r>
            <a:r>
              <a:rPr lang="es-ES_tradnl" dirty="0" smtClean="0"/>
              <a:t>Las </a:t>
            </a:r>
            <a:r>
              <a:rPr lang="es-ES_tradnl" dirty="0"/>
              <a:t>fuentes en el recreo estarán cortadas para evitar focos de </a:t>
            </a:r>
            <a:r>
              <a:rPr lang="es-ES_tradnl" dirty="0" smtClean="0"/>
              <a:t>contagio</a:t>
            </a:r>
            <a:endParaRPr lang="es-ES" b="1" dirty="0" smtClean="0"/>
          </a:p>
          <a:p>
            <a:pPr lvl="0"/>
            <a:r>
              <a:rPr lang="es-ES" b="1" dirty="0" smtClean="0"/>
              <a:t>Mascarillas</a:t>
            </a:r>
            <a:r>
              <a:rPr lang="es-ES" b="1" dirty="0"/>
              <a:t>: </a:t>
            </a:r>
            <a:r>
              <a:rPr lang="es-ES" dirty="0"/>
              <a:t>Se debe de llevar la mascarilla </a:t>
            </a:r>
            <a:r>
              <a:rPr lang="es-ES" dirty="0" smtClean="0"/>
              <a:t>homologada en </a:t>
            </a:r>
            <a:r>
              <a:rPr lang="es-ES" dirty="0"/>
              <a:t>el centro en todo momento</a:t>
            </a:r>
            <a:r>
              <a:rPr lang="es-ES_tradnl" b="1" dirty="0"/>
              <a:t>. </a:t>
            </a:r>
            <a:r>
              <a:rPr lang="es-ES" dirty="0"/>
              <a:t>Cuando </a:t>
            </a:r>
            <a:r>
              <a:rPr lang="es-ES" dirty="0" smtClean="0"/>
              <a:t>se </a:t>
            </a:r>
            <a:r>
              <a:rPr lang="es-ES" dirty="0"/>
              <a:t>guarde </a:t>
            </a:r>
            <a:r>
              <a:rPr lang="es-ES" dirty="0" smtClean="0"/>
              <a:t>debe </a:t>
            </a:r>
            <a:r>
              <a:rPr lang="es-ES" dirty="0"/>
              <a:t>de </a:t>
            </a:r>
            <a:r>
              <a:rPr lang="es-ES" dirty="0" smtClean="0"/>
              <a:t>hacerse </a:t>
            </a:r>
            <a:r>
              <a:rPr lang="es-ES" dirty="0"/>
              <a:t>en una </a:t>
            </a:r>
            <a:r>
              <a:rPr lang="es-ES" b="1" dirty="0" smtClean="0"/>
              <a:t>sobre</a:t>
            </a:r>
            <a:r>
              <a:rPr lang="es-ES" dirty="0" smtClean="0"/>
              <a:t>, </a:t>
            </a:r>
            <a:r>
              <a:rPr lang="es-ES_tradnl" b="1" dirty="0" smtClean="0"/>
              <a:t>bolsita </a:t>
            </a:r>
            <a:r>
              <a:rPr lang="es-ES_tradnl" b="1" dirty="0"/>
              <a:t>de papel o tela</a:t>
            </a:r>
            <a:r>
              <a:rPr lang="es-ES_tradnl" dirty="0"/>
              <a:t> (material transpirable). </a:t>
            </a:r>
            <a:endParaRPr lang="es-ES_tradnl" dirty="0" smtClean="0"/>
          </a:p>
          <a:p>
            <a:pPr lvl="0"/>
            <a:r>
              <a:rPr lang="es-ES_tradnl" dirty="0" smtClean="0"/>
              <a:t>Las </a:t>
            </a:r>
            <a:r>
              <a:rPr lang="es-ES_tradnl" dirty="0"/>
              <a:t>mascarillas usadas </a:t>
            </a:r>
            <a:r>
              <a:rPr lang="es-ES_tradnl" i="1" dirty="0"/>
              <a:t>no pueden ir sueltas en la mochila o en el bolsillo, ni dejarla sobre la mesa o llevar en la muñeca</a:t>
            </a:r>
            <a:r>
              <a:rPr lang="es-ES_tradnl" dirty="0"/>
              <a:t>, </a:t>
            </a:r>
            <a:r>
              <a:rPr lang="es-ES_tradnl" dirty="0" smtClean="0"/>
              <a:t>pueden </a:t>
            </a:r>
            <a:r>
              <a:rPr lang="es-ES_tradnl" dirty="0"/>
              <a:t>ser un vehículo de contagio. </a:t>
            </a:r>
            <a:endParaRPr lang="es-ES_tradnl" dirty="0" smtClean="0"/>
          </a:p>
          <a:p>
            <a:pPr lvl="0"/>
            <a:r>
              <a:rPr lang="es-ES_tradnl" dirty="0" smtClean="0"/>
              <a:t>Las </a:t>
            </a:r>
            <a:r>
              <a:rPr lang="es-ES_tradnl" dirty="0"/>
              <a:t>bolsas de plástico no son la mejor opción, puesto que</a:t>
            </a:r>
            <a:r>
              <a:rPr lang="es-ES_tradnl" b="1" dirty="0"/>
              <a:t> </a:t>
            </a:r>
            <a:r>
              <a:rPr lang="es-ES_tradnl" dirty="0"/>
              <a:t>el plástico</a:t>
            </a:r>
            <a:r>
              <a:rPr lang="es-ES_tradnl" b="1" dirty="0"/>
              <a:t> </a:t>
            </a:r>
            <a:r>
              <a:rPr lang="es-ES_tradnl" dirty="0"/>
              <a:t>no permite que transpire y pueden proliferar hongos y </a:t>
            </a:r>
            <a:r>
              <a:rPr lang="es-ES_tradnl" dirty="0" smtClean="0"/>
              <a:t>bacterias.</a:t>
            </a:r>
            <a:endParaRPr lang="es-ES_tradnl" sz="1800" dirty="0"/>
          </a:p>
        </p:txBody>
      </p:sp>
      <p:pic>
        <p:nvPicPr>
          <p:cNvPr id="12" name="Imagen 11" descr="Imagen que contiene alimentos, dibujo&#10;&#10;Descripción generada automáticamente">
            <a:extLst>
              <a:ext uri="{FF2B5EF4-FFF2-40B4-BE49-F238E27FC236}">
                <a16:creationId xmlns:a16="http://schemas.microsoft.com/office/drawing/2014/main" id="{BEB34355-A13A-41A1-B418-DE467402331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66512" y="1992779"/>
            <a:ext cx="496205" cy="441272"/>
          </a:xfrm>
          <a:prstGeom prst="rect">
            <a:avLst/>
          </a:prstGeom>
        </p:spPr>
      </p:pic>
      <p:pic>
        <p:nvPicPr>
          <p:cNvPr id="13" name="Imagen 12" descr="Imagen que contiene alimentos, dibujo&#10;&#10;Descripción generada automáticamente">
            <a:extLst>
              <a:ext uri="{FF2B5EF4-FFF2-40B4-BE49-F238E27FC236}">
                <a16:creationId xmlns:a16="http://schemas.microsoft.com/office/drawing/2014/main" id="{AE8F09E4-D80F-48C8-B241-F965856A8DD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36672" y="1101696"/>
            <a:ext cx="496205" cy="441272"/>
          </a:xfrm>
          <a:prstGeom prst="rect">
            <a:avLst/>
          </a:prstGeom>
        </p:spPr>
      </p:pic>
      <p:pic>
        <p:nvPicPr>
          <p:cNvPr id="14" name="Imagen 13" descr="Imagen que contiene alimentos, dibujo&#10;&#10;Descripción generada automáticamente">
            <a:extLst>
              <a:ext uri="{FF2B5EF4-FFF2-40B4-BE49-F238E27FC236}">
                <a16:creationId xmlns:a16="http://schemas.microsoft.com/office/drawing/2014/main" id="{04B7C459-EE71-45AD-AC8D-5199AE8D9DC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370006" y="6013474"/>
            <a:ext cx="496205" cy="441272"/>
          </a:xfrm>
          <a:prstGeom prst="rect">
            <a:avLst/>
          </a:prstGeom>
        </p:spPr>
      </p:pic>
    </p:spTree>
    <p:extLst>
      <p:ext uri="{BB962C8B-B14F-4D97-AF65-F5344CB8AC3E}">
        <p14:creationId xmlns:p14="http://schemas.microsoft.com/office/powerpoint/2010/main" val="1615404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marL="0" indent="0">
              <a:buNone/>
            </a:pPr>
            <a:r>
              <a:rPr lang="es-ES_tradnl" dirty="0"/>
              <a:t>Incluye una mascarilla de </a:t>
            </a:r>
            <a:r>
              <a:rPr lang="es-ES_tradnl" b="1" dirty="0"/>
              <a:t>repuesto</a:t>
            </a:r>
            <a:r>
              <a:rPr lang="es-ES_tradnl" dirty="0"/>
              <a:t>, por si hay roturas o se contaminan. Las mascarillas limpias deberán ir en una funda cerrada y herméticas listas para su uso.</a:t>
            </a:r>
            <a:r>
              <a:rPr lang="es-ES_tradnl" sz="1800" dirty="0"/>
              <a:t> </a:t>
            </a:r>
            <a:r>
              <a:rPr lang="es-ES_tradnl" dirty="0"/>
              <a:t>Llevar estas mascarillas es responsabilidad de cada uno.</a:t>
            </a:r>
            <a:endParaRPr lang="es-ES_tradnl" sz="1800" dirty="0"/>
          </a:p>
          <a:p>
            <a:pPr marL="457200" lvl="1" indent="0">
              <a:buNone/>
            </a:pPr>
            <a:r>
              <a:rPr lang="es-ES" dirty="0"/>
              <a:t>Especificaciones del tipo de mascarillas y uso: </a:t>
            </a:r>
            <a:r>
              <a:rPr lang="es-ES_tradnl" u="sng" dirty="0">
                <a:hlinkClick r:id="rId2"/>
              </a:rPr>
              <a:t>https://www.mscbs.gob.es/profesionales/saludPublica/ccayes/alertasActual/nCov/documentos/030520_GUIA_COMPRA_MASCARILLAS.pdf</a:t>
            </a:r>
            <a:endParaRPr lang="es-ES_tradnl" dirty="0"/>
          </a:p>
          <a:p>
            <a:endParaRPr lang="es-ES" dirty="0"/>
          </a:p>
        </p:txBody>
      </p:sp>
    </p:spTree>
    <p:extLst>
      <p:ext uri="{BB962C8B-B14F-4D97-AF65-F5344CB8AC3E}">
        <p14:creationId xmlns:p14="http://schemas.microsoft.com/office/powerpoint/2010/main" val="610011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2">
            <a:extLst>
              <a:ext uri="{FF2B5EF4-FFF2-40B4-BE49-F238E27FC236}">
                <a16:creationId xmlns:a16="http://schemas.microsoft.com/office/drawing/2014/main" id="{F56A86CD-F276-4CFE-97AA-30A07D40C967}"/>
              </a:ext>
            </a:extLst>
          </p:cNvPr>
          <p:cNvSpPr>
            <a:spLocks noGrp="1"/>
          </p:cNvSpPr>
          <p:nvPr>
            <p:ph idx="1"/>
          </p:nvPr>
        </p:nvSpPr>
        <p:spPr>
          <a:xfrm>
            <a:off x="771458" y="664730"/>
            <a:ext cx="10757826" cy="5512233"/>
          </a:xfrm>
        </p:spPr>
        <p:txBody>
          <a:bodyPr>
            <a:normAutofit/>
          </a:bodyPr>
          <a:lstStyle/>
          <a:p>
            <a:pPr marL="0" indent="0">
              <a:buNone/>
            </a:pPr>
            <a:r>
              <a:rPr lang="es-ES_tradnl" dirty="0"/>
              <a:t> </a:t>
            </a:r>
          </a:p>
          <a:p>
            <a:pPr lvl="0"/>
            <a:r>
              <a:rPr lang="es-ES_tradnl" b="1" dirty="0"/>
              <a:t>Pañuelos de papel o ‘</a:t>
            </a:r>
            <a:r>
              <a:rPr lang="es-ES_tradnl" b="1" dirty="0" err="1"/>
              <a:t>kleenex</a:t>
            </a:r>
            <a:r>
              <a:rPr lang="es-ES_tradnl" b="1" dirty="0"/>
              <a:t>’:</a:t>
            </a:r>
            <a:r>
              <a:rPr lang="es-ES_tradnl" dirty="0"/>
              <a:t> Son </a:t>
            </a:r>
            <a:r>
              <a:rPr lang="es-ES_tradnl" b="1" dirty="0"/>
              <a:t>para taparse nariz y boca</a:t>
            </a:r>
            <a:r>
              <a:rPr lang="es-ES_tradnl" dirty="0"/>
              <a:t> cuando no se lleve la mascarilla, en casos de </a:t>
            </a:r>
            <a:r>
              <a:rPr lang="es-ES_tradnl" b="1" u="sng" dirty="0">
                <a:hlinkClick r:id="rId2" tooltip="Todos los síntomas del coronavirus: de problemas gastrointestinales a cutáneos"/>
              </a:rPr>
              <a:t>ataques de tos o estornudos</a:t>
            </a:r>
            <a:r>
              <a:rPr lang="es-ES_tradnl" b="1" dirty="0"/>
              <a:t>, </a:t>
            </a:r>
            <a:r>
              <a:rPr lang="es-ES_tradnl" dirty="0"/>
              <a:t>a fin de no esparcir en espacios comunes o hacia los compañeros las </a:t>
            </a:r>
            <a:r>
              <a:rPr lang="es-ES_tradnl" dirty="0" err="1"/>
              <a:t>gotículas</a:t>
            </a:r>
            <a:r>
              <a:rPr lang="es-ES_tradnl" dirty="0"/>
              <a:t> que son potenciales portadoras del virus. Una vez utilizado desechar el pañuelo rápidamente en una papelera. </a:t>
            </a:r>
            <a:endParaRPr lang="es-ES_tradnl" dirty="0" smtClean="0"/>
          </a:p>
          <a:p>
            <a:pPr lvl="0"/>
            <a:endParaRPr lang="es-ES_tradnl" sz="1800" dirty="0" smtClean="0"/>
          </a:p>
          <a:p>
            <a:pPr marL="0" lvl="0" indent="0">
              <a:buNone/>
            </a:pPr>
            <a:endParaRPr lang="es-ES_tradnl" sz="1800" dirty="0"/>
          </a:p>
          <a:p>
            <a:r>
              <a:rPr lang="es-ES_tradnl" b="1" dirty="0" smtClean="0"/>
              <a:t>‘</a:t>
            </a:r>
            <a:r>
              <a:rPr lang="es-ES_tradnl" b="1" dirty="0" err="1" smtClean="0"/>
              <a:t>Tupper</a:t>
            </a:r>
            <a:r>
              <a:rPr lang="es-ES_tradnl" b="1" dirty="0"/>
              <a:t>’ o bolsita hermética</a:t>
            </a:r>
            <a:r>
              <a:rPr lang="es-ES_tradnl" dirty="0"/>
              <a:t> (para evitar contaminaciones) para el almuerzo </a:t>
            </a:r>
            <a:endParaRPr lang="es-ES" dirty="0"/>
          </a:p>
        </p:txBody>
      </p:sp>
      <p:pic>
        <p:nvPicPr>
          <p:cNvPr id="12" name="Imagen 11" descr="Imagen que contiene alimentos, dibujo&#10;&#10;Descripción generada automáticamente">
            <a:extLst>
              <a:ext uri="{FF2B5EF4-FFF2-40B4-BE49-F238E27FC236}">
                <a16:creationId xmlns:a16="http://schemas.microsoft.com/office/drawing/2014/main" id="{BEB34355-A13A-41A1-B418-DE467402331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6512" y="1992779"/>
            <a:ext cx="496205" cy="441272"/>
          </a:xfrm>
          <a:prstGeom prst="rect">
            <a:avLst/>
          </a:prstGeom>
        </p:spPr>
      </p:pic>
      <p:pic>
        <p:nvPicPr>
          <p:cNvPr id="13" name="Imagen 12" descr="Imagen que contiene alimentos, dibujo&#10;&#10;Descripción generada automáticamente">
            <a:extLst>
              <a:ext uri="{FF2B5EF4-FFF2-40B4-BE49-F238E27FC236}">
                <a16:creationId xmlns:a16="http://schemas.microsoft.com/office/drawing/2014/main" id="{AE8F09E4-D80F-48C8-B241-F965856A8DD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02586" y="306394"/>
            <a:ext cx="496205" cy="441272"/>
          </a:xfrm>
          <a:prstGeom prst="rect">
            <a:avLst/>
          </a:prstGeom>
        </p:spPr>
      </p:pic>
      <p:pic>
        <p:nvPicPr>
          <p:cNvPr id="14" name="Imagen 13" descr="Imagen que contiene alimentos, dibujo&#10;&#10;Descripción generada automáticamente">
            <a:extLst>
              <a:ext uri="{FF2B5EF4-FFF2-40B4-BE49-F238E27FC236}">
                <a16:creationId xmlns:a16="http://schemas.microsoft.com/office/drawing/2014/main" id="{04B7C459-EE71-45AD-AC8D-5199AE8D9D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57644" y="5289392"/>
            <a:ext cx="496205" cy="441272"/>
          </a:xfrm>
          <a:prstGeom prst="rect">
            <a:avLst/>
          </a:prstGeom>
        </p:spPr>
      </p:pic>
    </p:spTree>
    <p:extLst>
      <p:ext uri="{BB962C8B-B14F-4D97-AF65-F5344CB8AC3E}">
        <p14:creationId xmlns:p14="http://schemas.microsoft.com/office/powerpoint/2010/main" val="3902837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descr="bodyBlockImage.jpg"/>
          <p:cNvPicPr>
            <a:picLocks noGrp="1" noChangeAspect="1"/>
          </p:cNvPicPr>
          <p:nvPr>
            <p:ph idx="1"/>
          </p:nvPr>
        </p:nvPicPr>
        <p:blipFill>
          <a:blip r:embed="rId2">
            <a:extLst>
              <a:ext uri="{28A0092B-C50C-407E-A947-70E740481C1C}">
                <a14:useLocalDpi xmlns:a14="http://schemas.microsoft.com/office/drawing/2010/main" val="0"/>
              </a:ext>
            </a:extLst>
          </a:blip>
          <a:srcRect l="-56167" r="-56167"/>
          <a:stretch>
            <a:fillRect/>
          </a:stretch>
        </p:blipFill>
        <p:spPr>
          <a:xfrm>
            <a:off x="-1202368" y="641049"/>
            <a:ext cx="14137269" cy="6216951"/>
          </a:xfrm>
        </p:spPr>
      </p:pic>
      <p:sp>
        <p:nvSpPr>
          <p:cNvPr id="5" name="Título 1">
            <a:extLst>
              <a:ext uri="{FF2B5EF4-FFF2-40B4-BE49-F238E27FC236}">
                <a16:creationId xmlns:a16="http://schemas.microsoft.com/office/drawing/2014/main" id="{370FD9BB-52F4-4319-8381-5D41A65F9258}"/>
              </a:ext>
            </a:extLst>
          </p:cNvPr>
          <p:cNvSpPr>
            <a:spLocks noGrp="1"/>
          </p:cNvSpPr>
          <p:nvPr>
            <p:ph type="title"/>
          </p:nvPr>
        </p:nvSpPr>
        <p:spPr>
          <a:xfrm>
            <a:off x="874486" y="0"/>
            <a:ext cx="10515600" cy="1325563"/>
          </a:xfrm>
        </p:spPr>
        <p:txBody>
          <a:bodyPr>
            <a:normAutofit/>
          </a:bodyPr>
          <a:lstStyle/>
          <a:p>
            <a:r>
              <a:rPr lang="es-ES" sz="4000" b="1" dirty="0">
                <a:solidFill>
                  <a:srgbClr val="7030A0"/>
                </a:solidFill>
              </a:rPr>
              <a:t>¿Qué es el coronavirus SARS-CoV-2?</a:t>
            </a:r>
          </a:p>
        </p:txBody>
      </p:sp>
      <p:pic>
        <p:nvPicPr>
          <p:cNvPr id="9" name="Imagen 8" descr="Imagen que contiene alimentos, dibujo&#10;&#10;Descripción generada automáticamente">
            <a:extLst>
              <a:ext uri="{FF2B5EF4-FFF2-40B4-BE49-F238E27FC236}">
                <a16:creationId xmlns:a16="http://schemas.microsoft.com/office/drawing/2014/main" id="{002C3741-1C7A-4E3F-912C-0A230F78C05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772072" y="1611504"/>
            <a:ext cx="2176890" cy="1935896"/>
          </a:xfrm>
          <a:prstGeom prst="rect">
            <a:avLst/>
          </a:prstGeom>
        </p:spPr>
      </p:pic>
      <p:pic>
        <p:nvPicPr>
          <p:cNvPr id="10" name="Imagen 9" descr="Imagen que contiene alimentos, dibujo&#10;&#10;Descripción generada automáticamente">
            <a:extLst>
              <a:ext uri="{FF2B5EF4-FFF2-40B4-BE49-F238E27FC236}">
                <a16:creationId xmlns:a16="http://schemas.microsoft.com/office/drawing/2014/main" id="{CFB468F5-1E67-492E-8BD5-9031DC02612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231417" y="5908009"/>
            <a:ext cx="496205" cy="441272"/>
          </a:xfrm>
          <a:prstGeom prst="rect">
            <a:avLst/>
          </a:prstGeom>
        </p:spPr>
      </p:pic>
      <p:pic>
        <p:nvPicPr>
          <p:cNvPr id="11" name="Imagen 10" descr="Imagen que contiene alimentos, dibujo&#10;&#10;Descripción generada automáticamente">
            <a:extLst>
              <a:ext uri="{FF2B5EF4-FFF2-40B4-BE49-F238E27FC236}">
                <a16:creationId xmlns:a16="http://schemas.microsoft.com/office/drawing/2014/main" id="{8DB9CE0E-EA96-4450-AD51-0BC314F679A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8951" y="2764015"/>
            <a:ext cx="496205" cy="441272"/>
          </a:xfrm>
          <a:prstGeom prst="rect">
            <a:avLst/>
          </a:prstGeom>
        </p:spPr>
      </p:pic>
    </p:spTree>
    <p:extLst>
      <p:ext uri="{BB962C8B-B14F-4D97-AF65-F5344CB8AC3E}">
        <p14:creationId xmlns:p14="http://schemas.microsoft.com/office/powerpoint/2010/main" val="2572372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Imagen que contiene alimentos, dibujo&#10;&#10;Descripción generada automáticamente">
            <a:extLst>
              <a:ext uri="{FF2B5EF4-FFF2-40B4-BE49-F238E27FC236}">
                <a16:creationId xmlns:a16="http://schemas.microsoft.com/office/drawing/2014/main" id="{FE82B6D6-5408-4738-8C9D-9F2C89F92DF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96326" y="1106486"/>
            <a:ext cx="496205" cy="441272"/>
          </a:xfrm>
          <a:prstGeom prst="rect">
            <a:avLst/>
          </a:prstGeom>
        </p:spPr>
      </p:pic>
      <p:pic>
        <p:nvPicPr>
          <p:cNvPr id="13" name="Imagen 12" descr="Imagen que contiene alimentos, dibujo&#10;&#10;Descripción generada automáticamente">
            <a:extLst>
              <a:ext uri="{FF2B5EF4-FFF2-40B4-BE49-F238E27FC236}">
                <a16:creationId xmlns:a16="http://schemas.microsoft.com/office/drawing/2014/main" id="{797B774C-B3D2-4E63-89E1-FDF2AD7DC5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31745" y="1327122"/>
            <a:ext cx="496205" cy="441272"/>
          </a:xfrm>
          <a:prstGeom prst="rect">
            <a:avLst/>
          </a:prstGeom>
        </p:spPr>
      </p:pic>
      <p:pic>
        <p:nvPicPr>
          <p:cNvPr id="17" name="Imagen 16" descr="Imagen que contiene alimentos, dibujo&#10;&#10;Descripción generada automáticamente">
            <a:extLst>
              <a:ext uri="{FF2B5EF4-FFF2-40B4-BE49-F238E27FC236}">
                <a16:creationId xmlns:a16="http://schemas.microsoft.com/office/drawing/2014/main" id="{C6A797AB-758B-4842-BF04-BC0A50EE9F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788" y="724754"/>
            <a:ext cx="2176890" cy="1935896"/>
          </a:xfrm>
          <a:prstGeom prst="rect">
            <a:avLst/>
          </a:prstGeom>
        </p:spPr>
      </p:pic>
      <p:sp>
        <p:nvSpPr>
          <p:cNvPr id="3" name="Marcador de contenido 2">
            <a:extLst>
              <a:ext uri="{FF2B5EF4-FFF2-40B4-BE49-F238E27FC236}">
                <a16:creationId xmlns:a16="http://schemas.microsoft.com/office/drawing/2014/main" id="{EAD00107-BED7-4D69-A240-FEE7F7B825FC}"/>
              </a:ext>
            </a:extLst>
          </p:cNvPr>
          <p:cNvSpPr>
            <a:spLocks noGrp="1"/>
          </p:cNvSpPr>
          <p:nvPr>
            <p:ph idx="1"/>
          </p:nvPr>
        </p:nvSpPr>
        <p:spPr/>
        <p:txBody>
          <a:bodyPr>
            <a:normAutofit/>
          </a:bodyPr>
          <a:lstStyle/>
          <a:p>
            <a:pPr marL="0" indent="0" algn="ctr">
              <a:buNone/>
            </a:pPr>
            <a:r>
              <a:rPr lang="es-ES" sz="19900" b="1" dirty="0">
                <a:solidFill>
                  <a:srgbClr val="0070C0"/>
                </a:solidFill>
              </a:rPr>
              <a:t>Gracias</a:t>
            </a:r>
            <a:endParaRPr lang="es-ES" sz="19900" dirty="0"/>
          </a:p>
        </p:txBody>
      </p:sp>
      <p:pic>
        <p:nvPicPr>
          <p:cNvPr id="8" name="Imagen 7" descr="Imagen que contiene juego, interior, texto&#10;&#10;Descripción generada automáticamente">
            <a:extLst>
              <a:ext uri="{FF2B5EF4-FFF2-40B4-BE49-F238E27FC236}">
                <a16:creationId xmlns:a16="http://schemas.microsoft.com/office/drawing/2014/main" id="{BC31D675-7F81-4CD3-A203-B5750615BE4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945621" y="57847"/>
            <a:ext cx="1246379" cy="1246379"/>
          </a:xfrm>
          <a:prstGeom prst="rect">
            <a:avLst/>
          </a:prstGeom>
        </p:spPr>
      </p:pic>
      <p:sp>
        <p:nvSpPr>
          <p:cNvPr id="7" name="CuadroTexto 6">
            <a:extLst>
              <a:ext uri="{FF2B5EF4-FFF2-40B4-BE49-F238E27FC236}">
                <a16:creationId xmlns:a16="http://schemas.microsoft.com/office/drawing/2014/main" id="{763CF452-3140-4EFA-895F-F361CA287EC8}"/>
              </a:ext>
            </a:extLst>
          </p:cNvPr>
          <p:cNvSpPr txBox="1"/>
          <p:nvPr/>
        </p:nvSpPr>
        <p:spPr>
          <a:xfrm>
            <a:off x="4758428" y="6620196"/>
            <a:ext cx="7433569" cy="369332"/>
          </a:xfrm>
          <a:prstGeom prst="rect">
            <a:avLst/>
          </a:prstGeom>
          <a:noFill/>
        </p:spPr>
        <p:txBody>
          <a:bodyPr wrap="square" rtlCol="0">
            <a:spAutoFit/>
          </a:bodyPr>
          <a:lstStyle/>
          <a:p>
            <a:pPr algn="r"/>
            <a:r>
              <a:rPr lang="es-ES" sz="900" i="1" dirty="0"/>
              <a:t>D. Gral. de Salud Pública. Unidad de Educación para la Salud. Extremadura, agosto-septiembre 2020</a:t>
            </a:r>
            <a:r>
              <a:rPr lang="es-ES" sz="900" i="1" dirty="0" smtClean="0"/>
              <a:t>.</a:t>
            </a:r>
          </a:p>
          <a:p>
            <a:pPr algn="r"/>
            <a:endParaRPr lang="es-ES" sz="900" i="1" dirty="0"/>
          </a:p>
        </p:txBody>
      </p:sp>
      <p:sp>
        <p:nvSpPr>
          <p:cNvPr id="12" name="Título 1">
            <a:extLst>
              <a:ext uri="{FF2B5EF4-FFF2-40B4-BE49-F238E27FC236}">
                <a16:creationId xmlns:a16="http://schemas.microsoft.com/office/drawing/2014/main" id="{74998CEE-7D96-4C00-B317-0EEAC960ECD2}"/>
              </a:ext>
            </a:extLst>
          </p:cNvPr>
          <p:cNvSpPr txBox="1">
            <a:spLocks/>
          </p:cNvSpPr>
          <p:nvPr/>
        </p:nvSpPr>
        <p:spPr>
          <a:xfrm>
            <a:off x="0" y="0"/>
            <a:ext cx="10164386" cy="44127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a:solidFill>
                  <a:schemeClr val="accent2">
                    <a:lumMod val="75000"/>
                  </a:schemeClr>
                </a:solidFill>
              </a:rPr>
              <a:t>Decálogo de medidas preventivas básicas frente a COVID-19 en centros educativos</a:t>
            </a:r>
          </a:p>
        </p:txBody>
      </p:sp>
      <p:pic>
        <p:nvPicPr>
          <p:cNvPr id="9" name="Imagen 8" descr="Imagen que contiene alimentos, dibujo&#10;&#10;Descripción generada automáticamente">
            <a:extLst>
              <a:ext uri="{FF2B5EF4-FFF2-40B4-BE49-F238E27FC236}">
                <a16:creationId xmlns:a16="http://schemas.microsoft.com/office/drawing/2014/main" id="{1B690699-F0CC-4F70-9D3C-3D9B49DFFE7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641864" y="5454609"/>
            <a:ext cx="496205" cy="441272"/>
          </a:xfrm>
          <a:prstGeom prst="rect">
            <a:avLst/>
          </a:prstGeom>
        </p:spPr>
      </p:pic>
      <p:pic>
        <p:nvPicPr>
          <p:cNvPr id="11" name="Imagen 10" descr="Imagen que contiene alimentos, dibujo&#10;&#10;Descripción generada automáticamente">
            <a:extLst>
              <a:ext uri="{FF2B5EF4-FFF2-40B4-BE49-F238E27FC236}">
                <a16:creationId xmlns:a16="http://schemas.microsoft.com/office/drawing/2014/main" id="{2DF63B81-BFF2-4A2E-AFD9-975EDCCB71F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60945" y="4600811"/>
            <a:ext cx="496205" cy="441272"/>
          </a:xfrm>
          <a:prstGeom prst="rect">
            <a:avLst/>
          </a:prstGeom>
        </p:spPr>
      </p:pic>
      <p:pic>
        <p:nvPicPr>
          <p:cNvPr id="14" name="Imagen 13" descr="Imagen que contiene alimentos, dibujo&#10;&#10;Descripción generada automáticamente">
            <a:extLst>
              <a:ext uri="{FF2B5EF4-FFF2-40B4-BE49-F238E27FC236}">
                <a16:creationId xmlns:a16="http://schemas.microsoft.com/office/drawing/2014/main" id="{C7436654-7E7E-4960-8C32-FDC3AD0A7F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427319" y="4806889"/>
            <a:ext cx="496205" cy="441272"/>
          </a:xfrm>
          <a:prstGeom prst="rect">
            <a:avLst/>
          </a:prstGeom>
        </p:spPr>
      </p:pic>
      <p:pic>
        <p:nvPicPr>
          <p:cNvPr id="15" name="Imagen 14" descr="Imagen que contiene alimentos, dibujo&#10;&#10;Descripción generada automáticamente">
            <a:extLst>
              <a:ext uri="{FF2B5EF4-FFF2-40B4-BE49-F238E27FC236}">
                <a16:creationId xmlns:a16="http://schemas.microsoft.com/office/drawing/2014/main" id="{FFF50469-9EF2-440D-A65E-030ABBDA6AF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44428" y="4974115"/>
            <a:ext cx="496205" cy="441272"/>
          </a:xfrm>
          <a:prstGeom prst="rect">
            <a:avLst/>
          </a:prstGeom>
        </p:spPr>
      </p:pic>
      <p:pic>
        <p:nvPicPr>
          <p:cNvPr id="16" name="Imagen 15" descr="Imagen que contiene alimentos, dibujo&#10;&#10;Descripción generada automáticamente">
            <a:extLst>
              <a:ext uri="{FF2B5EF4-FFF2-40B4-BE49-F238E27FC236}">
                <a16:creationId xmlns:a16="http://schemas.microsoft.com/office/drawing/2014/main" id="{931FDE35-246B-42E8-B036-27A2960505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12842" y="3024659"/>
            <a:ext cx="496205" cy="441272"/>
          </a:xfrm>
          <a:prstGeom prst="rect">
            <a:avLst/>
          </a:prstGeom>
        </p:spPr>
      </p:pic>
      <p:pic>
        <p:nvPicPr>
          <p:cNvPr id="18" name="Imagen 17" descr="Imagen que contiene alimentos, dibujo&#10;&#10;Descripción generada automáticamente">
            <a:extLst>
              <a:ext uri="{FF2B5EF4-FFF2-40B4-BE49-F238E27FC236}">
                <a16:creationId xmlns:a16="http://schemas.microsoft.com/office/drawing/2014/main" id="{0526FF82-D401-4798-84EC-DC066C6C7B0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27911" y="4001294"/>
            <a:ext cx="2176890" cy="1935896"/>
          </a:xfrm>
          <a:prstGeom prst="rect">
            <a:avLst/>
          </a:prstGeom>
        </p:spPr>
      </p:pic>
      <p:pic>
        <p:nvPicPr>
          <p:cNvPr id="19" name="Imagen 18" descr="Imagen que contiene alimentos, dibujo&#10;&#10;Descripción generada automáticamente">
            <a:extLst>
              <a:ext uri="{FF2B5EF4-FFF2-40B4-BE49-F238E27FC236}">
                <a16:creationId xmlns:a16="http://schemas.microsoft.com/office/drawing/2014/main" id="{43110964-61E7-453E-8657-E48BF2648BC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05697" y="2405097"/>
            <a:ext cx="496205" cy="441272"/>
          </a:xfrm>
          <a:prstGeom prst="rect">
            <a:avLst/>
          </a:prstGeom>
        </p:spPr>
      </p:pic>
      <p:sp>
        <p:nvSpPr>
          <p:cNvPr id="2" name="CuadroTexto 1"/>
          <p:cNvSpPr txBox="1"/>
          <p:nvPr/>
        </p:nvSpPr>
        <p:spPr>
          <a:xfrm>
            <a:off x="360218" y="6446982"/>
            <a:ext cx="4590473" cy="246221"/>
          </a:xfrm>
          <a:prstGeom prst="rect">
            <a:avLst/>
          </a:prstGeom>
          <a:noFill/>
        </p:spPr>
        <p:txBody>
          <a:bodyPr wrap="square" rtlCol="0">
            <a:spAutoFit/>
          </a:bodyPr>
          <a:lstStyle/>
          <a:p>
            <a:r>
              <a:rPr lang="es-ES" sz="1000" dirty="0" smtClean="0"/>
              <a:t>Modificado por alumnado 2º PRP IES Zaidín Vergeles  Octubre 2020</a:t>
            </a:r>
            <a:endParaRPr lang="es-ES" sz="1000" dirty="0"/>
          </a:p>
        </p:txBody>
      </p:sp>
    </p:spTree>
    <p:extLst>
      <p:ext uri="{BB962C8B-B14F-4D97-AF65-F5344CB8AC3E}">
        <p14:creationId xmlns:p14="http://schemas.microsoft.com/office/powerpoint/2010/main" val="187629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a:xfrm>
            <a:off x="838200" y="365125"/>
            <a:ext cx="10107421" cy="1325563"/>
          </a:xfrm>
        </p:spPr>
        <p:txBody>
          <a:bodyPr>
            <a:normAutofit/>
          </a:bodyPr>
          <a:lstStyle/>
          <a:p>
            <a:r>
              <a:rPr lang="es-ES" b="1" dirty="0">
                <a:solidFill>
                  <a:srgbClr val="FF0000"/>
                </a:solidFill>
              </a:rPr>
              <a:t>Vídeos y material complementario de apoyo a esta presentación recomendado</a:t>
            </a:r>
          </a:p>
        </p:txBody>
      </p:sp>
      <p:sp>
        <p:nvSpPr>
          <p:cNvPr id="3" name="Marcador de contenido 2">
            <a:extLst>
              <a:ext uri="{FF2B5EF4-FFF2-40B4-BE49-F238E27FC236}">
                <a16:creationId xmlns:a16="http://schemas.microsoft.com/office/drawing/2014/main" id="{EAD00107-BED7-4D69-A240-FEE7F7B825FC}"/>
              </a:ext>
            </a:extLst>
          </p:cNvPr>
          <p:cNvSpPr>
            <a:spLocks noGrp="1"/>
          </p:cNvSpPr>
          <p:nvPr>
            <p:ph idx="1"/>
          </p:nvPr>
        </p:nvSpPr>
        <p:spPr/>
        <p:txBody>
          <a:bodyPr>
            <a:normAutofit/>
          </a:bodyPr>
          <a:lstStyle/>
          <a:p>
            <a:pPr lvl="1"/>
            <a:r>
              <a:rPr lang="es-ES" b="1" u="sng" dirty="0"/>
              <a:t>Mascarillas</a:t>
            </a:r>
            <a:r>
              <a:rPr lang="es-ES" b="1" dirty="0"/>
              <a:t>. Vídeo sobre cómo ponerlas y quitarlas. </a:t>
            </a:r>
            <a:r>
              <a:rPr lang="es-ES" dirty="0"/>
              <a:t>En inglés (utilizable, especialmente, p. ej. en clases de lengua inglesa). Centro de Control de Enfermedades de Europa (ECDC). En: </a:t>
            </a:r>
            <a:r>
              <a:rPr lang="es-ES" dirty="0">
                <a:hlinkClick r:id="rId2"/>
              </a:rPr>
              <a:t>https://www.youtube.com/watch?v=vKbVV9NFp8E&amp;feature=youtu.be</a:t>
            </a:r>
            <a:r>
              <a:rPr lang="es-ES" dirty="0"/>
              <a:t> </a:t>
            </a:r>
          </a:p>
          <a:p>
            <a:pPr lvl="1"/>
            <a:endParaRPr lang="es-ES" b="1" u="sng" dirty="0"/>
          </a:p>
          <a:p>
            <a:pPr lvl="1"/>
            <a:r>
              <a:rPr lang="es-ES" b="1" u="sng" dirty="0"/>
              <a:t>Lavado de manos</a:t>
            </a:r>
            <a:r>
              <a:rPr lang="es-ES" b="1" dirty="0"/>
              <a:t>. </a:t>
            </a:r>
            <a:r>
              <a:rPr lang="es-ES" dirty="0"/>
              <a:t>Vídeo protagonizado por un niño. Deberá insistirse en el lavado de las muñecas, además de las manos. Ministerio de Sanidad. En: </a:t>
            </a:r>
            <a:r>
              <a:rPr lang="es-ES" dirty="0">
                <a:hlinkClick r:id="rId3"/>
              </a:rPr>
              <a:t>https://youtu.be/jPqlHzfrl8k</a:t>
            </a:r>
            <a:r>
              <a:rPr lang="es-ES" dirty="0"/>
              <a:t> </a:t>
            </a:r>
          </a:p>
          <a:p>
            <a:pPr lvl="1"/>
            <a:endParaRPr lang="es-ES" b="1" u="sng" dirty="0"/>
          </a:p>
          <a:p>
            <a:pPr lvl="1"/>
            <a:r>
              <a:rPr lang="es-ES" b="1" u="sng" dirty="0"/>
              <a:t>Más material </a:t>
            </a:r>
            <a:r>
              <a:rPr lang="es-ES" dirty="0"/>
              <a:t>e información en: </a:t>
            </a:r>
            <a:r>
              <a:rPr lang="es-ES" dirty="0">
                <a:hlinkClick r:id="rId4"/>
              </a:rPr>
              <a:t>https://saludextremadura.ses.es/web/detalle-contenido-estructurado?content=coronavirus-este-virus-lo-paramos-unidos</a:t>
            </a:r>
            <a:r>
              <a:rPr lang="es-ES" dirty="0"/>
              <a:t> </a:t>
            </a:r>
          </a:p>
          <a:p>
            <a:pPr lvl="1"/>
            <a:endParaRPr lang="es-ES" dirty="0"/>
          </a:p>
        </p:txBody>
      </p:sp>
      <p:pic>
        <p:nvPicPr>
          <p:cNvPr id="8" name="Imagen 7" descr="Imagen que contiene alimentos, dibujo&#10;&#10;Descripción generada automáticamente">
            <a:extLst>
              <a:ext uri="{FF2B5EF4-FFF2-40B4-BE49-F238E27FC236}">
                <a16:creationId xmlns:a16="http://schemas.microsoft.com/office/drawing/2014/main" id="{D1BBA915-9F27-484C-8009-46592B68DFC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60847" y="6257090"/>
            <a:ext cx="496205" cy="441272"/>
          </a:xfrm>
          <a:prstGeom prst="rect">
            <a:avLst/>
          </a:prstGeom>
        </p:spPr>
      </p:pic>
      <p:pic>
        <p:nvPicPr>
          <p:cNvPr id="11" name="Imagen 10" descr="Imagen que contiene alimentos, dibujo&#10;&#10;Descripción generada automáticamente">
            <a:extLst>
              <a:ext uri="{FF2B5EF4-FFF2-40B4-BE49-F238E27FC236}">
                <a16:creationId xmlns:a16="http://schemas.microsoft.com/office/drawing/2014/main" id="{2C367DD3-90D3-4427-A7C1-B6285027B4A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207341" y="2265187"/>
            <a:ext cx="496205" cy="441272"/>
          </a:xfrm>
          <a:prstGeom prst="rect">
            <a:avLst/>
          </a:prstGeom>
        </p:spPr>
      </p:pic>
      <p:sp>
        <p:nvSpPr>
          <p:cNvPr id="12" name="CuadroTexto 11">
            <a:extLst>
              <a:ext uri="{FF2B5EF4-FFF2-40B4-BE49-F238E27FC236}">
                <a16:creationId xmlns:a16="http://schemas.microsoft.com/office/drawing/2014/main" id="{3EBB7A63-CE4E-4A50-8342-4130800C4D38}"/>
              </a:ext>
            </a:extLst>
          </p:cNvPr>
          <p:cNvSpPr txBox="1"/>
          <p:nvPr/>
        </p:nvSpPr>
        <p:spPr>
          <a:xfrm>
            <a:off x="6418555" y="4599961"/>
            <a:ext cx="5523704" cy="646331"/>
          </a:xfrm>
          <a:prstGeom prst="rect">
            <a:avLst/>
          </a:prstGeom>
          <a:solidFill>
            <a:srgbClr val="FFFF00"/>
          </a:solidFill>
          <a:ln>
            <a:solidFill>
              <a:srgbClr val="FF0000"/>
            </a:solidFill>
          </a:ln>
        </p:spPr>
        <p:txBody>
          <a:bodyPr wrap="square" rtlCol="0">
            <a:spAutoFit/>
          </a:bodyPr>
          <a:lstStyle/>
          <a:p>
            <a:pPr algn="ctr"/>
            <a:r>
              <a:rPr lang="es-ES" b="1" dirty="0">
                <a:solidFill>
                  <a:srgbClr val="FF0000"/>
                </a:solidFill>
              </a:rPr>
              <a:t>Esta dispositiva no deberá ser visible a la hora de llevar a cabo la presentación.</a:t>
            </a:r>
          </a:p>
        </p:txBody>
      </p:sp>
    </p:spTree>
    <p:extLst>
      <p:ext uri="{BB962C8B-B14F-4D97-AF65-F5344CB8AC3E}">
        <p14:creationId xmlns:p14="http://schemas.microsoft.com/office/powerpoint/2010/main" val="2382711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p:txBody>
          <a:bodyPr/>
          <a:lstStyle/>
          <a:p>
            <a:r>
              <a:rPr lang="es-ES" b="1" dirty="0">
                <a:solidFill>
                  <a:srgbClr val="FF0000"/>
                </a:solidFill>
              </a:rPr>
              <a:t>Autores</a:t>
            </a:r>
          </a:p>
        </p:txBody>
      </p:sp>
      <p:sp>
        <p:nvSpPr>
          <p:cNvPr id="3" name="Marcador de contenido 2">
            <a:extLst>
              <a:ext uri="{FF2B5EF4-FFF2-40B4-BE49-F238E27FC236}">
                <a16:creationId xmlns:a16="http://schemas.microsoft.com/office/drawing/2014/main" id="{EAD00107-BED7-4D69-A240-FEE7F7B825FC}"/>
              </a:ext>
            </a:extLst>
          </p:cNvPr>
          <p:cNvSpPr>
            <a:spLocks noGrp="1"/>
          </p:cNvSpPr>
          <p:nvPr>
            <p:ph idx="1"/>
          </p:nvPr>
        </p:nvSpPr>
        <p:spPr/>
        <p:txBody>
          <a:bodyPr>
            <a:normAutofit lnSpcReduction="10000"/>
          </a:bodyPr>
          <a:lstStyle/>
          <a:p>
            <a:pPr lvl="1"/>
            <a:r>
              <a:rPr lang="es-ES" b="1" dirty="0"/>
              <a:t>Eulalio Ruiz Muñoz</a:t>
            </a:r>
            <a:r>
              <a:rPr lang="es-ES" dirty="0"/>
              <a:t>. Médico especialista en Medicina Familiar y Comunitaria. D. Estudios Avanzados en Medicina Preventiva y Salud Pública. Máster en Salud Pública. Máster en Sociedad de la Información y del Conocimiento. Diplomado en Sanidad. Experto Universitario en Promoción y Educación para la Salud. Mención de la OMS por su trabajo en Programas Vacunales, Copenhague 2002. Premio Estrategia NAOS a la promoción de una alimentación saludable en el ámbito escolar 2012. Premio de la Real Academia Nacional de Medicina al trabajo en Vacunas, enero 2013. Unidad de Educación para la Salud. Dirección General de Salud Pública. Servicio Extremeño de Salud (SES). Consejería de Sanidad y Políticas Sociales. Junta de Extremadura. Mérida. Contacto: eulalio.ruiz@salud-juntaex.es</a:t>
            </a:r>
          </a:p>
          <a:p>
            <a:pPr lvl="1"/>
            <a:r>
              <a:rPr lang="es-ES" b="1" dirty="0"/>
              <a:t>N. Belén Ruiz Iglesias</a:t>
            </a:r>
            <a:r>
              <a:rPr lang="es-ES" dirty="0"/>
              <a:t>. Aporta las imágenes (la técnica utilizada ha sido acuarela + perfilado por rotulador). Estudiante E.S.O. Badajoz.</a:t>
            </a:r>
          </a:p>
          <a:p>
            <a:pPr lvl="1"/>
            <a:endParaRPr lang="es-ES" dirty="0"/>
          </a:p>
          <a:p>
            <a:pPr lvl="1"/>
            <a:endParaRPr lang="es-ES" dirty="0"/>
          </a:p>
        </p:txBody>
      </p:sp>
      <p:pic>
        <p:nvPicPr>
          <p:cNvPr id="6" name="Imagen 5" descr="Imagen que contiene juego, interior, texto&#10;&#10;Descripción generada automáticamente">
            <a:extLst>
              <a:ext uri="{FF2B5EF4-FFF2-40B4-BE49-F238E27FC236}">
                <a16:creationId xmlns:a16="http://schemas.microsoft.com/office/drawing/2014/main" id="{CC0D7686-7088-43D0-BA0C-7DF31FAD491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5621" y="57847"/>
            <a:ext cx="1246379" cy="1246379"/>
          </a:xfrm>
          <a:prstGeom prst="rect">
            <a:avLst/>
          </a:prstGeom>
        </p:spPr>
      </p:pic>
      <p:graphicFrame>
        <p:nvGraphicFramePr>
          <p:cNvPr id="7" name="Objeto 6">
            <a:extLst>
              <a:ext uri="{FF2B5EF4-FFF2-40B4-BE49-F238E27FC236}">
                <a16:creationId xmlns:a16="http://schemas.microsoft.com/office/drawing/2014/main" id="{CE59901B-8EFA-4B0F-A1CD-B0563799AB63}"/>
              </a:ext>
            </a:extLst>
          </p:cNvPr>
          <p:cNvGraphicFramePr>
            <a:graphicFrameLocks noChangeAspect="1"/>
          </p:cNvGraphicFramePr>
          <p:nvPr/>
        </p:nvGraphicFramePr>
        <p:xfrm>
          <a:off x="-2" y="6128645"/>
          <a:ext cx="1154547" cy="747304"/>
        </p:xfrm>
        <a:graphic>
          <a:graphicData uri="http://schemas.openxmlformats.org/presentationml/2006/ole">
            <mc:AlternateContent xmlns:mc="http://schemas.openxmlformats.org/markup-compatibility/2006">
              <mc:Choice xmlns:v="urn:schemas-microsoft-com:vml" Requires="v">
                <p:oleObj spid="_x0000_s24606" r:id="rId4" imgW="4419360" imgH="2860920" progId="">
                  <p:embed/>
                </p:oleObj>
              </mc:Choice>
              <mc:Fallback>
                <p:oleObj r:id="rId4" imgW="4419360" imgH="2860920" progId="">
                  <p:embed/>
                  <p:pic>
                    <p:nvPicPr>
                      <p:cNvPr id="7" name="Objeto 6">
                        <a:extLst>
                          <a:ext uri="{FF2B5EF4-FFF2-40B4-BE49-F238E27FC236}">
                            <a16:creationId xmlns:a16="http://schemas.microsoft.com/office/drawing/2014/main" id="{CE59901B-8EFA-4B0F-A1CD-B0563799AB63}"/>
                          </a:ext>
                        </a:extLst>
                      </p:cNvPr>
                      <p:cNvPicPr/>
                      <p:nvPr/>
                    </p:nvPicPr>
                    <p:blipFill>
                      <a:blip r:embed="rId5"/>
                      <a:stretch>
                        <a:fillRect/>
                      </a:stretch>
                    </p:blipFill>
                    <p:spPr>
                      <a:xfrm>
                        <a:off x="-2" y="6128645"/>
                        <a:ext cx="1154547" cy="747304"/>
                      </a:xfrm>
                      <a:prstGeom prst="rect">
                        <a:avLst/>
                      </a:prstGeom>
                    </p:spPr>
                  </p:pic>
                </p:oleObj>
              </mc:Fallback>
            </mc:AlternateContent>
          </a:graphicData>
        </a:graphic>
      </p:graphicFrame>
      <p:sp>
        <p:nvSpPr>
          <p:cNvPr id="9" name="CuadroTexto 8">
            <a:extLst>
              <a:ext uri="{FF2B5EF4-FFF2-40B4-BE49-F238E27FC236}">
                <a16:creationId xmlns:a16="http://schemas.microsoft.com/office/drawing/2014/main" id="{2DFB018B-2692-4A62-817B-F88CC67D708D}"/>
              </a:ext>
            </a:extLst>
          </p:cNvPr>
          <p:cNvSpPr txBox="1"/>
          <p:nvPr/>
        </p:nvSpPr>
        <p:spPr>
          <a:xfrm>
            <a:off x="4758428" y="6620196"/>
            <a:ext cx="7433569" cy="230832"/>
          </a:xfrm>
          <a:prstGeom prst="rect">
            <a:avLst/>
          </a:prstGeom>
          <a:noFill/>
        </p:spPr>
        <p:txBody>
          <a:bodyPr wrap="square" rtlCol="0">
            <a:spAutoFit/>
          </a:bodyPr>
          <a:lstStyle/>
          <a:p>
            <a:pPr algn="r"/>
            <a:r>
              <a:rPr lang="es-ES" sz="900" i="1" dirty="0"/>
              <a:t>D. Gral. de Salud Pública. Unidad de Educación para la Salud. Extremadura, agosto-septiembre 2020.</a:t>
            </a:r>
          </a:p>
        </p:txBody>
      </p:sp>
      <p:sp>
        <p:nvSpPr>
          <p:cNvPr id="10" name="Título 1">
            <a:extLst>
              <a:ext uri="{FF2B5EF4-FFF2-40B4-BE49-F238E27FC236}">
                <a16:creationId xmlns:a16="http://schemas.microsoft.com/office/drawing/2014/main" id="{ADAD18B1-5B21-46A1-8CFA-6F42EB11DDE8}"/>
              </a:ext>
            </a:extLst>
          </p:cNvPr>
          <p:cNvSpPr txBox="1">
            <a:spLocks/>
          </p:cNvSpPr>
          <p:nvPr/>
        </p:nvSpPr>
        <p:spPr>
          <a:xfrm>
            <a:off x="0" y="0"/>
            <a:ext cx="10164386" cy="44127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a:solidFill>
                  <a:schemeClr val="accent2">
                    <a:lumMod val="75000"/>
                  </a:schemeClr>
                </a:solidFill>
              </a:rPr>
              <a:t>Decálogo de medidas preventivas básicas frente a COVID-19 en centros educativos</a:t>
            </a:r>
          </a:p>
        </p:txBody>
      </p:sp>
      <p:pic>
        <p:nvPicPr>
          <p:cNvPr id="8" name="Imagen 7" descr="Imagen que contiene alimentos, dibujo&#10;&#10;Descripción generada automáticamente">
            <a:extLst>
              <a:ext uri="{FF2B5EF4-FFF2-40B4-BE49-F238E27FC236}">
                <a16:creationId xmlns:a16="http://schemas.microsoft.com/office/drawing/2014/main" id="{D1BBA915-9F27-484C-8009-46592B68DFC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557818" y="6162277"/>
            <a:ext cx="496205" cy="441272"/>
          </a:xfrm>
          <a:prstGeom prst="rect">
            <a:avLst/>
          </a:prstGeom>
        </p:spPr>
      </p:pic>
      <p:pic>
        <p:nvPicPr>
          <p:cNvPr id="11" name="Imagen 10" descr="Imagen que contiene alimentos, dibujo&#10;&#10;Descripción generada automáticamente">
            <a:extLst>
              <a:ext uri="{FF2B5EF4-FFF2-40B4-BE49-F238E27FC236}">
                <a16:creationId xmlns:a16="http://schemas.microsoft.com/office/drawing/2014/main" id="{2C367DD3-90D3-4427-A7C1-B6285027B4A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668327" y="1128845"/>
            <a:ext cx="496205" cy="441272"/>
          </a:xfrm>
          <a:prstGeom prst="rect">
            <a:avLst/>
          </a:prstGeom>
        </p:spPr>
      </p:pic>
      <p:sp>
        <p:nvSpPr>
          <p:cNvPr id="12" name="CuadroTexto 11">
            <a:extLst>
              <a:ext uri="{FF2B5EF4-FFF2-40B4-BE49-F238E27FC236}">
                <a16:creationId xmlns:a16="http://schemas.microsoft.com/office/drawing/2014/main" id="{46CA5806-6CEA-4FE8-8563-5B151F12CDD0}"/>
              </a:ext>
            </a:extLst>
          </p:cNvPr>
          <p:cNvSpPr txBox="1"/>
          <p:nvPr/>
        </p:nvSpPr>
        <p:spPr>
          <a:xfrm>
            <a:off x="533133" y="391943"/>
            <a:ext cx="10104108" cy="369332"/>
          </a:xfrm>
          <a:prstGeom prst="rect">
            <a:avLst/>
          </a:prstGeom>
          <a:solidFill>
            <a:srgbClr val="FFFF00"/>
          </a:solidFill>
          <a:ln>
            <a:solidFill>
              <a:srgbClr val="FF0000"/>
            </a:solidFill>
          </a:ln>
        </p:spPr>
        <p:txBody>
          <a:bodyPr wrap="square" rtlCol="0">
            <a:spAutoFit/>
          </a:bodyPr>
          <a:lstStyle/>
          <a:p>
            <a:pPr algn="ctr"/>
            <a:r>
              <a:rPr lang="es-ES" b="1" dirty="0">
                <a:solidFill>
                  <a:srgbClr val="FF0000"/>
                </a:solidFill>
              </a:rPr>
              <a:t>Esta dispositiva no deberá ser visible a la hora de llevar a cabo la presentación.</a:t>
            </a:r>
          </a:p>
        </p:txBody>
      </p:sp>
    </p:spTree>
    <p:extLst>
      <p:ext uri="{BB962C8B-B14F-4D97-AF65-F5344CB8AC3E}">
        <p14:creationId xmlns:p14="http://schemas.microsoft.com/office/powerpoint/2010/main" val="1367629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p:txBody>
          <a:bodyPr/>
          <a:lstStyle/>
          <a:p>
            <a:r>
              <a:rPr lang="es-ES" b="1" dirty="0">
                <a:solidFill>
                  <a:srgbClr val="FF0000"/>
                </a:solidFill>
              </a:rPr>
              <a:t>Notas</a:t>
            </a:r>
          </a:p>
        </p:txBody>
      </p:sp>
      <p:sp>
        <p:nvSpPr>
          <p:cNvPr id="3" name="Marcador de contenido 2">
            <a:extLst>
              <a:ext uri="{FF2B5EF4-FFF2-40B4-BE49-F238E27FC236}">
                <a16:creationId xmlns:a16="http://schemas.microsoft.com/office/drawing/2014/main" id="{EAD00107-BED7-4D69-A240-FEE7F7B825FC}"/>
              </a:ext>
            </a:extLst>
          </p:cNvPr>
          <p:cNvSpPr>
            <a:spLocks noGrp="1"/>
          </p:cNvSpPr>
          <p:nvPr>
            <p:ph idx="1"/>
          </p:nvPr>
        </p:nvSpPr>
        <p:spPr>
          <a:xfrm>
            <a:off x="838200" y="1825624"/>
            <a:ext cx="9787188" cy="4794571"/>
          </a:xfrm>
        </p:spPr>
        <p:txBody>
          <a:bodyPr>
            <a:normAutofit fontScale="85000" lnSpcReduction="20000"/>
          </a:bodyPr>
          <a:lstStyle/>
          <a:p>
            <a:pPr>
              <a:buAutoNum type="arabicPeriod"/>
            </a:pPr>
            <a:r>
              <a:rPr lang="es-ES" sz="2400" dirty="0"/>
              <a:t>Esta presentación puede usarse libremente, total o parcialmente, siempre que se conserve en cada diapositiva esta referencia a su origen: “Servicio Extremeño de Salud. D. Gral. de Salud Pública. Unidad de Educación para la Salud.”</a:t>
            </a:r>
          </a:p>
          <a:p>
            <a:pPr>
              <a:buAutoNum type="arabicPeriod"/>
            </a:pPr>
            <a:r>
              <a:rPr lang="es-ES" sz="2400" dirty="0"/>
              <a:t>Está </a:t>
            </a:r>
            <a:r>
              <a:rPr lang="es-ES" sz="2400" dirty="0">
                <a:solidFill>
                  <a:srgbClr val="0070C0"/>
                </a:solidFill>
              </a:rPr>
              <a:t>pensada para facilitar las actividades de Educación para la Salud frente a COVID-19</a:t>
            </a:r>
            <a:r>
              <a:rPr lang="es-ES" sz="2400" dirty="0"/>
              <a:t>, de forma que pueda explicarse con brevedad al alumnado las medidas preventivas básicas generales frente a la transmisión del coronavirus SARS-CoV-2. </a:t>
            </a:r>
          </a:p>
          <a:p>
            <a:pPr>
              <a:buAutoNum type="arabicPeriod"/>
            </a:pPr>
            <a:r>
              <a:rPr lang="es-ES" sz="2400" dirty="0">
                <a:solidFill>
                  <a:srgbClr val="0070C0"/>
                </a:solidFill>
              </a:rPr>
              <a:t>Está en soporte abierto para que sea fácilmente modificable y, en definitiva, adaptable al grupo de alumnos/as con el que se va a trabajar, pudiéndose aumentar o disminuir la dificultad o extensión de la misma.</a:t>
            </a:r>
          </a:p>
          <a:p>
            <a:pPr>
              <a:buAutoNum type="arabicPeriod"/>
            </a:pPr>
            <a:r>
              <a:rPr lang="es-ES" sz="2400" dirty="0"/>
              <a:t>Se apoya en la evidencia científica más actual (a fecha 31.08.2020), que podría cambiar o matizarse a la luz de nuevos estudios científicos.</a:t>
            </a:r>
          </a:p>
          <a:p>
            <a:pPr lvl="0">
              <a:buFontTx/>
              <a:buAutoNum type="arabicPeriod"/>
            </a:pPr>
            <a:r>
              <a:rPr lang="es-ES" sz="2400" dirty="0">
                <a:solidFill>
                  <a:srgbClr val="0070C0"/>
                </a:solidFill>
              </a:rPr>
              <a:t>Estas notas no deberían ser visibles a la hora de llevar a cabo la presentación.</a:t>
            </a:r>
          </a:p>
          <a:p>
            <a:pPr lvl="0">
              <a:buFontTx/>
              <a:buAutoNum type="arabicPeriod"/>
            </a:pPr>
            <a:r>
              <a:rPr lang="es-ES" sz="2400" dirty="0">
                <a:solidFill>
                  <a:prstClr val="black"/>
                </a:solidFill>
              </a:rPr>
              <a:t>Para la utilización de cualquier dibujo que contiene la presentación en otros soportes, materiales o fines diferentes a la propia presentación, deberá solicitarse autorización a eulalio.ruiz@salud-juntaex.es</a:t>
            </a:r>
          </a:p>
          <a:p>
            <a:pPr>
              <a:buAutoNum type="arabicPeriod"/>
            </a:pPr>
            <a:r>
              <a:rPr lang="es-ES" sz="2400" dirty="0"/>
              <a:t>Hay abundante información complementaria en la web específica de Extremadura sobre coronavirus SARS-CoV-2 y COVID-19 en: </a:t>
            </a:r>
            <a:r>
              <a:rPr lang="es-ES" sz="1600" dirty="0">
                <a:hlinkClick r:id="rId2"/>
              </a:rPr>
              <a:t>https://saludextremadura.ses.es/web/detalle-contenido-estructurado?content=coronavirus-este-virus-lo-paramos-unidos</a:t>
            </a:r>
            <a:r>
              <a:rPr lang="es-ES" sz="1600" dirty="0"/>
              <a:t> </a:t>
            </a:r>
            <a:endParaRPr lang="es-ES" sz="2400" dirty="0"/>
          </a:p>
        </p:txBody>
      </p:sp>
      <p:pic>
        <p:nvPicPr>
          <p:cNvPr id="8" name="Imagen 7" descr="Imagen que contiene juego, interior, texto&#10;&#10;Descripción generada automáticamente">
            <a:extLst>
              <a:ext uri="{FF2B5EF4-FFF2-40B4-BE49-F238E27FC236}">
                <a16:creationId xmlns:a16="http://schemas.microsoft.com/office/drawing/2014/main" id="{B789CAB5-76B9-4D3B-80F1-1E07EFCFB0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45621" y="57847"/>
            <a:ext cx="1246379" cy="1246379"/>
          </a:xfrm>
          <a:prstGeom prst="rect">
            <a:avLst/>
          </a:prstGeom>
        </p:spPr>
      </p:pic>
      <p:sp>
        <p:nvSpPr>
          <p:cNvPr id="9" name="CuadroTexto 8">
            <a:extLst>
              <a:ext uri="{FF2B5EF4-FFF2-40B4-BE49-F238E27FC236}">
                <a16:creationId xmlns:a16="http://schemas.microsoft.com/office/drawing/2014/main" id="{5AA22650-7F40-445C-8706-D697F91D742B}"/>
              </a:ext>
            </a:extLst>
          </p:cNvPr>
          <p:cNvSpPr txBox="1"/>
          <p:nvPr/>
        </p:nvSpPr>
        <p:spPr>
          <a:xfrm>
            <a:off x="4758428" y="6620196"/>
            <a:ext cx="7433569" cy="230832"/>
          </a:xfrm>
          <a:prstGeom prst="rect">
            <a:avLst/>
          </a:prstGeom>
          <a:noFill/>
        </p:spPr>
        <p:txBody>
          <a:bodyPr wrap="square" rtlCol="0">
            <a:spAutoFit/>
          </a:bodyPr>
          <a:lstStyle/>
          <a:p>
            <a:pPr algn="r"/>
            <a:r>
              <a:rPr lang="es-ES" sz="900" i="1" dirty="0"/>
              <a:t>D. Gral. de Salud Pública. Unidad de Educación para la Salud. Extremadura, agosto-septiembre 2020.</a:t>
            </a:r>
          </a:p>
        </p:txBody>
      </p:sp>
      <p:sp>
        <p:nvSpPr>
          <p:cNvPr id="11" name="Título 1">
            <a:extLst>
              <a:ext uri="{FF2B5EF4-FFF2-40B4-BE49-F238E27FC236}">
                <a16:creationId xmlns:a16="http://schemas.microsoft.com/office/drawing/2014/main" id="{56CCD609-799C-48B8-8806-98291F51B1BD}"/>
              </a:ext>
            </a:extLst>
          </p:cNvPr>
          <p:cNvSpPr txBox="1">
            <a:spLocks/>
          </p:cNvSpPr>
          <p:nvPr/>
        </p:nvSpPr>
        <p:spPr>
          <a:xfrm>
            <a:off x="0" y="0"/>
            <a:ext cx="10164386" cy="44127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a:solidFill>
                  <a:schemeClr val="accent2">
                    <a:lumMod val="75000"/>
                  </a:schemeClr>
                </a:solidFill>
              </a:rPr>
              <a:t>Decálogo de medidas preventivas básicas frente a COVID-19 en centros educativos</a:t>
            </a:r>
          </a:p>
        </p:txBody>
      </p:sp>
      <p:pic>
        <p:nvPicPr>
          <p:cNvPr id="12" name="Imagen 11" descr="Imagen que contiene alimentos, dibujo&#10;&#10;Descripción generada automáticamente">
            <a:extLst>
              <a:ext uri="{FF2B5EF4-FFF2-40B4-BE49-F238E27FC236}">
                <a16:creationId xmlns:a16="http://schemas.microsoft.com/office/drawing/2014/main" id="{38C1D4FF-BC05-4D2C-9205-8A45D96FBA7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05697" y="3520939"/>
            <a:ext cx="496205" cy="441272"/>
          </a:xfrm>
          <a:prstGeom prst="rect">
            <a:avLst/>
          </a:prstGeom>
        </p:spPr>
      </p:pic>
      <p:sp>
        <p:nvSpPr>
          <p:cNvPr id="14" name="CuadroTexto 13">
            <a:extLst>
              <a:ext uri="{FF2B5EF4-FFF2-40B4-BE49-F238E27FC236}">
                <a16:creationId xmlns:a16="http://schemas.microsoft.com/office/drawing/2014/main" id="{2A1BB9BC-CCA3-44FE-B52B-696417A594C9}"/>
              </a:ext>
            </a:extLst>
          </p:cNvPr>
          <p:cNvSpPr txBox="1"/>
          <p:nvPr/>
        </p:nvSpPr>
        <p:spPr>
          <a:xfrm>
            <a:off x="533133" y="391943"/>
            <a:ext cx="10104108" cy="369332"/>
          </a:xfrm>
          <a:prstGeom prst="rect">
            <a:avLst/>
          </a:prstGeom>
          <a:solidFill>
            <a:srgbClr val="FFFF00"/>
          </a:solidFill>
          <a:ln>
            <a:solidFill>
              <a:srgbClr val="FF0000"/>
            </a:solidFill>
          </a:ln>
        </p:spPr>
        <p:txBody>
          <a:bodyPr wrap="square" rtlCol="0">
            <a:spAutoFit/>
          </a:bodyPr>
          <a:lstStyle/>
          <a:p>
            <a:pPr algn="ctr"/>
            <a:r>
              <a:rPr lang="es-ES" b="1" dirty="0">
                <a:solidFill>
                  <a:srgbClr val="FF0000"/>
                </a:solidFill>
              </a:rPr>
              <a:t>Esta dispositiva no deberá ser visible a la hora de llevar a cabo la presentación.</a:t>
            </a:r>
          </a:p>
        </p:txBody>
      </p:sp>
    </p:spTree>
    <p:extLst>
      <p:ext uri="{BB962C8B-B14F-4D97-AF65-F5344CB8AC3E}">
        <p14:creationId xmlns:p14="http://schemas.microsoft.com/office/powerpoint/2010/main" val="1219099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370FD9BB-52F4-4319-8381-5D41A65F9258}"/>
              </a:ext>
            </a:extLst>
          </p:cNvPr>
          <p:cNvSpPr>
            <a:spLocks noGrp="1"/>
          </p:cNvSpPr>
          <p:nvPr>
            <p:ph type="title"/>
          </p:nvPr>
        </p:nvSpPr>
        <p:spPr>
          <a:xfrm>
            <a:off x="505880" y="0"/>
            <a:ext cx="10515600" cy="1325563"/>
          </a:xfrm>
        </p:spPr>
        <p:txBody>
          <a:bodyPr>
            <a:normAutofit/>
          </a:bodyPr>
          <a:lstStyle/>
          <a:p>
            <a:r>
              <a:rPr lang="es-ES" sz="4000" b="1" dirty="0" smtClean="0">
                <a:solidFill>
                  <a:srgbClr val="7030A0"/>
                </a:solidFill>
              </a:rPr>
              <a:t>¿Cómo distinguirlo?</a:t>
            </a:r>
            <a:endParaRPr lang="es-ES" sz="4000" b="1" dirty="0">
              <a:solidFill>
                <a:srgbClr val="7030A0"/>
              </a:solidFill>
            </a:endParaRPr>
          </a:p>
        </p:txBody>
      </p:sp>
      <p:pic>
        <p:nvPicPr>
          <p:cNvPr id="9" name="Imagen 8" descr="Imagen que contiene alimentos, dibujo&#10;&#10;Descripción generada automáticamente">
            <a:extLst>
              <a:ext uri="{FF2B5EF4-FFF2-40B4-BE49-F238E27FC236}">
                <a16:creationId xmlns:a16="http://schemas.microsoft.com/office/drawing/2014/main" id="{002C3741-1C7A-4E3F-912C-0A230F78C05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72072" y="1611504"/>
            <a:ext cx="2176890" cy="1935896"/>
          </a:xfrm>
          <a:prstGeom prst="rect">
            <a:avLst/>
          </a:prstGeom>
        </p:spPr>
      </p:pic>
      <p:pic>
        <p:nvPicPr>
          <p:cNvPr id="10" name="Imagen 9" descr="Imagen que contiene alimentos, dibujo&#10;&#10;Descripción generada automáticamente">
            <a:extLst>
              <a:ext uri="{FF2B5EF4-FFF2-40B4-BE49-F238E27FC236}">
                <a16:creationId xmlns:a16="http://schemas.microsoft.com/office/drawing/2014/main" id="{CFB468F5-1E67-492E-8BD5-9031DC02612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231417" y="5908009"/>
            <a:ext cx="496205" cy="441272"/>
          </a:xfrm>
          <a:prstGeom prst="rect">
            <a:avLst/>
          </a:prstGeom>
        </p:spPr>
      </p:pic>
      <p:pic>
        <p:nvPicPr>
          <p:cNvPr id="11" name="Imagen 10" descr="Imagen que contiene alimentos, dibujo&#10;&#10;Descripción generada automáticamente">
            <a:extLst>
              <a:ext uri="{FF2B5EF4-FFF2-40B4-BE49-F238E27FC236}">
                <a16:creationId xmlns:a16="http://schemas.microsoft.com/office/drawing/2014/main" id="{8DB9CE0E-EA96-4450-AD51-0BC314F679A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8951" y="2764015"/>
            <a:ext cx="496205" cy="441272"/>
          </a:xfrm>
          <a:prstGeom prst="rect">
            <a:avLst/>
          </a:prstGeom>
        </p:spPr>
      </p:pic>
      <p:pic>
        <p:nvPicPr>
          <p:cNvPr id="12" name="Marcador de contenido 11" descr="sintomas.jpg"/>
          <p:cNvPicPr>
            <a:picLocks noGrp="1" noChangeAspect="1"/>
          </p:cNvPicPr>
          <p:nvPr>
            <p:ph idx="1"/>
          </p:nvPr>
        </p:nvPicPr>
        <p:blipFill>
          <a:blip r:embed="rId4">
            <a:extLst>
              <a:ext uri="{28A0092B-C50C-407E-A947-70E740481C1C}">
                <a14:useLocalDpi xmlns:a14="http://schemas.microsoft.com/office/drawing/2010/main" val="0"/>
              </a:ext>
            </a:extLst>
          </a:blip>
          <a:srcRect l="-34488" r="-34488"/>
          <a:stretch>
            <a:fillRect/>
          </a:stretch>
        </p:blipFill>
        <p:spPr>
          <a:xfrm>
            <a:off x="-332163" y="914004"/>
            <a:ext cx="12747341" cy="5804521"/>
          </a:xfrm>
        </p:spPr>
      </p:pic>
    </p:spTree>
    <p:extLst>
      <p:ext uri="{BB962C8B-B14F-4D97-AF65-F5344CB8AC3E}">
        <p14:creationId xmlns:p14="http://schemas.microsoft.com/office/powerpoint/2010/main" val="2067456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D00107-BED7-4D69-A240-FEE7F7B825FC}"/>
              </a:ext>
            </a:extLst>
          </p:cNvPr>
          <p:cNvSpPr>
            <a:spLocks noGrp="1"/>
          </p:cNvSpPr>
          <p:nvPr>
            <p:ph idx="1"/>
          </p:nvPr>
        </p:nvSpPr>
        <p:spPr>
          <a:xfrm>
            <a:off x="743250" y="1086659"/>
            <a:ext cx="11110762" cy="5443874"/>
          </a:xfrm>
        </p:spPr>
        <p:txBody>
          <a:bodyPr>
            <a:normAutofit/>
          </a:bodyPr>
          <a:lstStyle/>
          <a:p>
            <a:pPr lvl="1"/>
            <a:r>
              <a:rPr lang="es-ES" dirty="0"/>
              <a:t>Por respirar </a:t>
            </a:r>
            <a:r>
              <a:rPr lang="es-ES" b="1" u="sng" dirty="0">
                <a:solidFill>
                  <a:srgbClr val="7030A0"/>
                </a:solidFill>
              </a:rPr>
              <a:t>gotitas microscópicas</a:t>
            </a:r>
            <a:r>
              <a:rPr lang="es-ES" b="1" dirty="0">
                <a:solidFill>
                  <a:srgbClr val="7030A0"/>
                </a:solidFill>
              </a:rPr>
              <a:t> </a:t>
            </a:r>
            <a:r>
              <a:rPr lang="es-ES" dirty="0"/>
              <a:t>expulsadas por una persona </a:t>
            </a:r>
            <a:r>
              <a:rPr lang="es-ES" dirty="0" smtClean="0"/>
              <a:t>infectada: Por </a:t>
            </a:r>
            <a:r>
              <a:rPr lang="es-ES" dirty="0"/>
              <a:t>ello es importante:</a:t>
            </a:r>
          </a:p>
          <a:p>
            <a:pPr lvl="3"/>
            <a:r>
              <a:rPr lang="es-ES" dirty="0"/>
              <a:t>Usar mascarilla.</a:t>
            </a:r>
          </a:p>
          <a:p>
            <a:pPr lvl="3"/>
            <a:r>
              <a:rPr lang="es-ES" dirty="0"/>
              <a:t>Guardar las distancias.</a:t>
            </a:r>
          </a:p>
          <a:p>
            <a:pPr lvl="3"/>
            <a:r>
              <a:rPr lang="es-ES" dirty="0"/>
              <a:t>Ventilar aulas y otras estancias con aire exterior</a:t>
            </a:r>
            <a:r>
              <a:rPr lang="es-ES" dirty="0" smtClean="0"/>
              <a:t>.( mínimo 15min/h)</a:t>
            </a:r>
            <a:endParaRPr lang="es-ES" dirty="0"/>
          </a:p>
          <a:p>
            <a:pPr lvl="3"/>
            <a:endParaRPr lang="es-ES" dirty="0" smtClean="0"/>
          </a:p>
          <a:p>
            <a:pPr lvl="1"/>
            <a:endParaRPr lang="es-ES" dirty="0"/>
          </a:p>
          <a:p>
            <a:pPr lvl="1"/>
            <a:r>
              <a:rPr lang="es-ES" dirty="0" smtClean="0"/>
              <a:t>Por </a:t>
            </a:r>
            <a:r>
              <a:rPr lang="es-ES" dirty="0"/>
              <a:t>tocar </a:t>
            </a:r>
            <a:r>
              <a:rPr lang="es-ES" b="1" u="sng" dirty="0">
                <a:solidFill>
                  <a:srgbClr val="7030A0"/>
                </a:solidFill>
              </a:rPr>
              <a:t>objetos</a:t>
            </a:r>
            <a:r>
              <a:rPr lang="es-ES" dirty="0"/>
              <a:t> contaminados con el virus y luego tocarnos la </a:t>
            </a:r>
            <a:r>
              <a:rPr lang="es-ES" dirty="0" smtClean="0"/>
              <a:t>cara. Por </a:t>
            </a:r>
            <a:r>
              <a:rPr lang="es-ES" dirty="0"/>
              <a:t>ello es importante:</a:t>
            </a:r>
          </a:p>
          <a:p>
            <a:pPr lvl="3"/>
            <a:r>
              <a:rPr lang="es-ES" dirty="0"/>
              <a:t>Lavar las manos a menudo.</a:t>
            </a:r>
          </a:p>
          <a:p>
            <a:pPr lvl="3"/>
            <a:r>
              <a:rPr lang="es-ES" dirty="0"/>
              <a:t>No dar la mano ni abrazos.</a:t>
            </a:r>
          </a:p>
          <a:p>
            <a:pPr lvl="3"/>
            <a:r>
              <a:rPr lang="es-ES" dirty="0"/>
              <a:t>No tocarnos la cara, sobre todo ojos, nariz ni boca.</a:t>
            </a:r>
          </a:p>
          <a:p>
            <a:pPr lvl="3"/>
            <a:r>
              <a:rPr lang="es-ES" dirty="0"/>
              <a:t>Limpiar y desinfectar objetos.</a:t>
            </a:r>
          </a:p>
          <a:p>
            <a:pPr lvl="3"/>
            <a:r>
              <a:rPr lang="es-ES" dirty="0"/>
              <a:t>No compartir ninguna cosa con nadie (recuerda, cualquier persona puede tener el virus y no tener síntomas).</a:t>
            </a:r>
          </a:p>
          <a:p>
            <a:pPr lvl="3"/>
            <a:endParaRPr lang="es-ES" dirty="0"/>
          </a:p>
          <a:p>
            <a:pPr lvl="3"/>
            <a:endParaRPr lang="es-ES" dirty="0"/>
          </a:p>
        </p:txBody>
      </p:sp>
      <p:sp>
        <p:nvSpPr>
          <p:cNvPr id="5" name="Título 1">
            <a:extLst>
              <a:ext uri="{FF2B5EF4-FFF2-40B4-BE49-F238E27FC236}">
                <a16:creationId xmlns:a16="http://schemas.microsoft.com/office/drawing/2014/main" id="{7F2425F3-D62C-4976-8CE2-F47D3FFFD15E}"/>
              </a:ext>
            </a:extLst>
          </p:cNvPr>
          <p:cNvSpPr>
            <a:spLocks noGrp="1"/>
          </p:cNvSpPr>
          <p:nvPr>
            <p:ph type="title"/>
          </p:nvPr>
        </p:nvSpPr>
        <p:spPr>
          <a:xfrm>
            <a:off x="344189" y="92111"/>
            <a:ext cx="11009611" cy="1325563"/>
          </a:xfrm>
        </p:spPr>
        <p:txBody>
          <a:bodyPr>
            <a:normAutofit/>
          </a:bodyPr>
          <a:lstStyle/>
          <a:p>
            <a:r>
              <a:rPr lang="es-ES" sz="3600" b="1" dirty="0">
                <a:solidFill>
                  <a:srgbClr val="7030A0"/>
                </a:solidFill>
              </a:rPr>
              <a:t>¿Cómo se transmite el coronavirus SARS-CoV-2?</a:t>
            </a:r>
          </a:p>
        </p:txBody>
      </p:sp>
      <p:sp>
        <p:nvSpPr>
          <p:cNvPr id="6" name="CuadroTexto 5">
            <a:extLst>
              <a:ext uri="{FF2B5EF4-FFF2-40B4-BE49-F238E27FC236}">
                <a16:creationId xmlns:a16="http://schemas.microsoft.com/office/drawing/2014/main" id="{8FA043BF-9A39-4850-990C-62A091BA3883}"/>
              </a:ext>
            </a:extLst>
          </p:cNvPr>
          <p:cNvSpPr txBox="1"/>
          <p:nvPr/>
        </p:nvSpPr>
        <p:spPr>
          <a:xfrm>
            <a:off x="7921953" y="5489001"/>
            <a:ext cx="3943927" cy="923330"/>
          </a:xfrm>
          <a:prstGeom prst="rect">
            <a:avLst/>
          </a:prstGeom>
          <a:solidFill>
            <a:srgbClr val="FFFF00"/>
          </a:solidFill>
          <a:ln>
            <a:solidFill>
              <a:srgbClr val="FF0000"/>
            </a:solidFill>
          </a:ln>
        </p:spPr>
        <p:txBody>
          <a:bodyPr wrap="square" rtlCol="0">
            <a:spAutoFit/>
          </a:bodyPr>
          <a:lstStyle/>
          <a:p>
            <a:pPr algn="ctr"/>
            <a:r>
              <a:rPr lang="es-ES" b="1" dirty="0">
                <a:solidFill>
                  <a:srgbClr val="0070C0"/>
                </a:solidFill>
              </a:rPr>
              <a:t>Las personas infectadas que no tienen síntomas (asintomáticas) también pueden transmitir el virus.</a:t>
            </a:r>
          </a:p>
        </p:txBody>
      </p:sp>
      <p:pic>
        <p:nvPicPr>
          <p:cNvPr id="11" name="Imagen 10" descr="Imagen que contiene alimentos, dibujo&#10;&#10;Descripción generada automáticamente">
            <a:extLst>
              <a:ext uri="{FF2B5EF4-FFF2-40B4-BE49-F238E27FC236}">
                <a16:creationId xmlns:a16="http://schemas.microsoft.com/office/drawing/2014/main" id="{C7A88840-69AE-4095-8AE7-41CA56F2715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13486" y="6061025"/>
            <a:ext cx="496205" cy="441272"/>
          </a:xfrm>
          <a:prstGeom prst="rect">
            <a:avLst/>
          </a:prstGeom>
        </p:spPr>
      </p:pic>
      <p:pic>
        <p:nvPicPr>
          <p:cNvPr id="12" name="Imagen 11" descr="Imagen que contiene alimentos, dibujo&#10;&#10;Descripción generada automáticamente">
            <a:extLst>
              <a:ext uri="{FF2B5EF4-FFF2-40B4-BE49-F238E27FC236}">
                <a16:creationId xmlns:a16="http://schemas.microsoft.com/office/drawing/2014/main" id="{7F8A9F8A-F723-4D7E-99A4-E48F47D01C8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0996" y="2301989"/>
            <a:ext cx="496205" cy="441272"/>
          </a:xfrm>
          <a:prstGeom prst="rect">
            <a:avLst/>
          </a:prstGeom>
        </p:spPr>
      </p:pic>
    </p:spTree>
    <p:extLst>
      <p:ext uri="{BB962C8B-B14F-4D97-AF65-F5344CB8AC3E}">
        <p14:creationId xmlns:p14="http://schemas.microsoft.com/office/powerpoint/2010/main" val="184200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pPr lvl="1"/>
            <a:r>
              <a:rPr lang="es-ES" dirty="0"/>
              <a:t>También puede transmitirse por </a:t>
            </a:r>
            <a:r>
              <a:rPr lang="es-ES" b="1" u="sng" dirty="0">
                <a:solidFill>
                  <a:srgbClr val="7030A0"/>
                </a:solidFill>
              </a:rPr>
              <a:t>saliva</a:t>
            </a:r>
            <a:r>
              <a:rPr lang="es-ES" dirty="0"/>
              <a:t>.  Por ello es importante:</a:t>
            </a:r>
          </a:p>
          <a:p>
            <a:pPr lvl="3"/>
            <a:r>
              <a:rPr lang="es-ES" dirty="0"/>
              <a:t>No compartir cualquier tipo de comidas y bebidas.</a:t>
            </a:r>
          </a:p>
          <a:p>
            <a:pPr lvl="3"/>
            <a:r>
              <a:rPr lang="es-ES" dirty="0"/>
              <a:t>No dar besos.</a:t>
            </a:r>
          </a:p>
          <a:p>
            <a:pPr lvl="3"/>
            <a:endParaRPr lang="es-ES" dirty="0" smtClean="0"/>
          </a:p>
          <a:p>
            <a:pPr marL="1371600" lvl="3" indent="0">
              <a:buNone/>
            </a:pPr>
            <a:endParaRPr lang="es-ES" dirty="0"/>
          </a:p>
          <a:p>
            <a:pPr lvl="1"/>
            <a:r>
              <a:rPr lang="es-ES" dirty="0"/>
              <a:t>También podría transmitirse por </a:t>
            </a:r>
            <a:r>
              <a:rPr lang="es-ES" b="1" u="sng" dirty="0">
                <a:solidFill>
                  <a:srgbClr val="7030A0"/>
                </a:solidFill>
              </a:rPr>
              <a:t>vía aérea</a:t>
            </a:r>
            <a:r>
              <a:rPr lang="es-ES" dirty="0"/>
              <a:t> (similar a la primera, pero con gotitas todavía más pequeñas, los famosos aerosoles). </a:t>
            </a:r>
          </a:p>
          <a:p>
            <a:pPr lvl="2"/>
            <a:r>
              <a:rPr lang="es-ES" dirty="0"/>
              <a:t>Por ello es importante:</a:t>
            </a:r>
          </a:p>
          <a:p>
            <a:pPr lvl="3"/>
            <a:r>
              <a:rPr lang="es-ES" dirty="0"/>
              <a:t>Ventilar aulas y otras estancias con aire exterior.</a:t>
            </a:r>
          </a:p>
          <a:p>
            <a:pPr lvl="3"/>
            <a:r>
              <a:rPr lang="es-ES" dirty="0"/>
              <a:t>Usar mascarilla.</a:t>
            </a:r>
          </a:p>
          <a:p>
            <a:endParaRPr lang="es-ES" dirty="0"/>
          </a:p>
        </p:txBody>
      </p:sp>
    </p:spTree>
    <p:extLst>
      <p:ext uri="{BB962C8B-B14F-4D97-AF65-F5344CB8AC3E}">
        <p14:creationId xmlns:p14="http://schemas.microsoft.com/office/powerpoint/2010/main" val="255559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D00107-BED7-4D69-A240-FEE7F7B825FC}"/>
              </a:ext>
            </a:extLst>
          </p:cNvPr>
          <p:cNvSpPr>
            <a:spLocks noGrp="1"/>
          </p:cNvSpPr>
          <p:nvPr>
            <p:ph idx="1"/>
          </p:nvPr>
        </p:nvSpPr>
        <p:spPr>
          <a:xfrm>
            <a:off x="154293" y="1086659"/>
            <a:ext cx="11699720" cy="5443874"/>
          </a:xfrm>
        </p:spPr>
        <p:txBody>
          <a:bodyPr>
            <a:normAutofit/>
          </a:bodyPr>
          <a:lstStyle/>
          <a:p>
            <a:pPr lvl="3"/>
            <a:endParaRPr lang="es-ES" dirty="0"/>
          </a:p>
          <a:p>
            <a:pPr marL="1371600" lvl="3" indent="0">
              <a:buNone/>
            </a:pPr>
            <a:r>
              <a:rPr lang="es-ES" sz="2400" dirty="0" smtClean="0"/>
              <a:t>Recuerda que existen asintomáticos y cualquiera puede ser transmisor de la enfermedad, incluso tu mismo. Es importante seguir las indicaciones y protocolos. En líneas generales son: </a:t>
            </a:r>
          </a:p>
          <a:p>
            <a:pPr marL="1371600" lvl="3" indent="0">
              <a:buNone/>
            </a:pPr>
            <a:endParaRPr lang="es-ES" sz="2400" dirty="0" smtClean="0"/>
          </a:p>
          <a:p>
            <a:pPr lvl="3"/>
            <a:r>
              <a:rPr lang="es-ES" sz="2400" b="1" dirty="0" smtClean="0"/>
              <a:t>Mantener una buena higiene y hábitos de prevención</a:t>
            </a:r>
            <a:r>
              <a:rPr lang="es-ES" sz="2400" dirty="0" smtClean="0"/>
              <a:t>: lavado frecuentes de manos y gel </a:t>
            </a:r>
            <a:r>
              <a:rPr lang="es-ES" sz="2400" dirty="0" err="1" smtClean="0"/>
              <a:t>hidroalcohólico</a:t>
            </a:r>
            <a:r>
              <a:rPr lang="es-ES" sz="2400" dirty="0" smtClean="0"/>
              <a:t>, desinfección del material y espacios utilizados</a:t>
            </a:r>
            <a:r>
              <a:rPr lang="mr-IN" sz="2400" dirty="0" smtClean="0"/>
              <a:t>…</a:t>
            </a:r>
            <a:endParaRPr lang="es-ES" sz="2400" dirty="0" smtClean="0"/>
          </a:p>
          <a:p>
            <a:pPr marL="1371600" lvl="3" indent="0">
              <a:buNone/>
            </a:pPr>
            <a:endParaRPr lang="es-ES_tradnl" sz="2400" dirty="0" smtClean="0"/>
          </a:p>
          <a:p>
            <a:pPr lvl="3"/>
            <a:r>
              <a:rPr lang="es-ES" sz="2400" b="1" dirty="0" smtClean="0"/>
              <a:t>Limitar contactos: </a:t>
            </a:r>
            <a:r>
              <a:rPr lang="es-ES" sz="2400" dirty="0" smtClean="0"/>
              <a:t>Flujos de movimiento, intentar ir a la derecha en los pasillos y en una fila, no juntarte con gente sin mascarilla.  Ir al baño asignado</a:t>
            </a:r>
            <a:endParaRPr lang="es-ES_tradnl" sz="2400" dirty="0" smtClean="0"/>
          </a:p>
          <a:p>
            <a:pPr marL="1371600" lvl="3" indent="0">
              <a:buNone/>
            </a:pPr>
            <a:endParaRPr lang="es-ES_tradnl" sz="2400" dirty="0" smtClean="0"/>
          </a:p>
          <a:p>
            <a:pPr lvl="3"/>
            <a:endParaRPr lang="es-ES" sz="2400" dirty="0" smtClean="0"/>
          </a:p>
        </p:txBody>
      </p:sp>
      <p:sp>
        <p:nvSpPr>
          <p:cNvPr id="5" name="Título 1">
            <a:extLst>
              <a:ext uri="{FF2B5EF4-FFF2-40B4-BE49-F238E27FC236}">
                <a16:creationId xmlns:a16="http://schemas.microsoft.com/office/drawing/2014/main" id="{7F2425F3-D62C-4976-8CE2-F47D3FFFD15E}"/>
              </a:ext>
            </a:extLst>
          </p:cNvPr>
          <p:cNvSpPr>
            <a:spLocks noGrp="1"/>
          </p:cNvSpPr>
          <p:nvPr>
            <p:ph type="title"/>
          </p:nvPr>
        </p:nvSpPr>
        <p:spPr>
          <a:xfrm>
            <a:off x="344189" y="92111"/>
            <a:ext cx="11009611" cy="1325563"/>
          </a:xfrm>
        </p:spPr>
        <p:txBody>
          <a:bodyPr>
            <a:normAutofit/>
          </a:bodyPr>
          <a:lstStyle/>
          <a:p>
            <a:r>
              <a:rPr lang="es-ES" sz="3600" b="1" dirty="0" smtClean="0">
                <a:solidFill>
                  <a:srgbClr val="7030A0"/>
                </a:solidFill>
              </a:rPr>
              <a:t>Medidas  para evitar transmisiones.</a:t>
            </a:r>
            <a:endParaRPr lang="es-ES" sz="3600" b="1" dirty="0">
              <a:solidFill>
                <a:srgbClr val="7030A0"/>
              </a:solidFill>
            </a:endParaRPr>
          </a:p>
        </p:txBody>
      </p:sp>
      <p:pic>
        <p:nvPicPr>
          <p:cNvPr id="11" name="Imagen 10" descr="Imagen que contiene alimentos, dibujo&#10;&#10;Descripción generada automáticamente">
            <a:extLst>
              <a:ext uri="{FF2B5EF4-FFF2-40B4-BE49-F238E27FC236}">
                <a16:creationId xmlns:a16="http://schemas.microsoft.com/office/drawing/2014/main" id="{C7A88840-69AE-4095-8AE7-41CA56F2715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13486" y="6061025"/>
            <a:ext cx="496205" cy="441272"/>
          </a:xfrm>
          <a:prstGeom prst="rect">
            <a:avLst/>
          </a:prstGeom>
        </p:spPr>
      </p:pic>
      <p:pic>
        <p:nvPicPr>
          <p:cNvPr id="12" name="Imagen 11" descr="Imagen que contiene alimentos, dibujo&#10;&#10;Descripción generada automáticamente">
            <a:extLst>
              <a:ext uri="{FF2B5EF4-FFF2-40B4-BE49-F238E27FC236}">
                <a16:creationId xmlns:a16="http://schemas.microsoft.com/office/drawing/2014/main" id="{7F8A9F8A-F723-4D7E-99A4-E48F47D01C8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0996" y="2301989"/>
            <a:ext cx="496205" cy="441272"/>
          </a:xfrm>
          <a:prstGeom prst="rect">
            <a:avLst/>
          </a:prstGeom>
        </p:spPr>
      </p:pic>
    </p:spTree>
    <p:extLst>
      <p:ext uri="{BB962C8B-B14F-4D97-AF65-F5344CB8AC3E}">
        <p14:creationId xmlns:p14="http://schemas.microsoft.com/office/powerpoint/2010/main" val="276735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a:xfrm>
            <a:off x="838200" y="365125"/>
            <a:ext cx="10515600" cy="762543"/>
          </a:xfrm>
        </p:spPr>
        <p:txBody>
          <a:bodyPr/>
          <a:lstStyle/>
          <a:p>
            <a:pPr algn="ctr"/>
            <a:r>
              <a:rPr lang="es-ES" b="1" dirty="0">
                <a:solidFill>
                  <a:srgbClr val="FF0000"/>
                </a:solidFill>
              </a:rPr>
              <a:t>1. </a:t>
            </a:r>
            <a:r>
              <a:rPr lang="es-ES" b="1" dirty="0" smtClean="0">
                <a:solidFill>
                  <a:srgbClr val="FF0000"/>
                </a:solidFill>
              </a:rPr>
              <a:t>Usar </a:t>
            </a:r>
            <a:r>
              <a:rPr lang="es-ES" b="1" dirty="0">
                <a:solidFill>
                  <a:srgbClr val="FF0000"/>
                </a:solidFill>
              </a:rPr>
              <a:t>mascarilla.</a:t>
            </a:r>
          </a:p>
        </p:txBody>
      </p:sp>
      <p:sp>
        <p:nvSpPr>
          <p:cNvPr id="8" name="Marcador de contenido 2">
            <a:extLst>
              <a:ext uri="{FF2B5EF4-FFF2-40B4-BE49-F238E27FC236}">
                <a16:creationId xmlns:a16="http://schemas.microsoft.com/office/drawing/2014/main" id="{6A2FFD75-6C33-4D57-99EA-103C84125319}"/>
              </a:ext>
            </a:extLst>
          </p:cNvPr>
          <p:cNvSpPr>
            <a:spLocks noGrp="1"/>
          </p:cNvSpPr>
          <p:nvPr>
            <p:ph idx="1"/>
          </p:nvPr>
        </p:nvSpPr>
        <p:spPr>
          <a:xfrm>
            <a:off x="7002463" y="1210760"/>
            <a:ext cx="4702305" cy="4966204"/>
          </a:xfrm>
        </p:spPr>
        <p:txBody>
          <a:bodyPr>
            <a:normAutofit/>
          </a:bodyPr>
          <a:lstStyle/>
          <a:p>
            <a:pPr lvl="1"/>
            <a:r>
              <a:rPr lang="es-ES" dirty="0">
                <a:solidFill>
                  <a:srgbClr val="000000"/>
                </a:solidFill>
              </a:rPr>
              <a:t>L</a:t>
            </a:r>
            <a:r>
              <a:rPr lang="es-ES" b="1" dirty="0" smtClean="0">
                <a:solidFill>
                  <a:srgbClr val="000000"/>
                </a:solidFill>
              </a:rPr>
              <a:t>a</a:t>
            </a:r>
            <a:r>
              <a:rPr lang="es-ES" b="1" dirty="0" smtClean="0">
                <a:solidFill>
                  <a:srgbClr val="0070C0"/>
                </a:solidFill>
              </a:rPr>
              <a:t> </a:t>
            </a:r>
            <a:r>
              <a:rPr lang="es-ES" b="1" dirty="0">
                <a:solidFill>
                  <a:srgbClr val="0070C0"/>
                </a:solidFill>
              </a:rPr>
              <a:t>mascarilla limita la salida de </a:t>
            </a:r>
            <a:r>
              <a:rPr lang="es-ES" b="1" dirty="0" err="1" smtClean="0">
                <a:solidFill>
                  <a:srgbClr val="0070C0"/>
                </a:solidFill>
              </a:rPr>
              <a:t>gotículas</a:t>
            </a:r>
            <a:r>
              <a:rPr lang="es-ES" b="1" dirty="0" smtClean="0">
                <a:solidFill>
                  <a:srgbClr val="0070C0"/>
                </a:solidFill>
              </a:rPr>
              <a:t> </a:t>
            </a:r>
            <a:r>
              <a:rPr lang="es-ES" b="1" dirty="0">
                <a:solidFill>
                  <a:srgbClr val="0070C0"/>
                </a:solidFill>
              </a:rPr>
              <a:t>respiratorias</a:t>
            </a:r>
            <a:r>
              <a:rPr lang="es-ES" dirty="0">
                <a:solidFill>
                  <a:srgbClr val="0070C0"/>
                </a:solidFill>
              </a:rPr>
              <a:t>.</a:t>
            </a:r>
          </a:p>
          <a:p>
            <a:pPr lvl="1"/>
            <a:r>
              <a:rPr lang="es-ES" dirty="0"/>
              <a:t>Estas </a:t>
            </a:r>
            <a:r>
              <a:rPr lang="es-ES" dirty="0" err="1" smtClean="0"/>
              <a:t>gotículas</a:t>
            </a:r>
            <a:r>
              <a:rPr lang="es-ES" dirty="0" smtClean="0"/>
              <a:t> y aerosoles pueden </a:t>
            </a:r>
            <a:r>
              <a:rPr lang="es-ES" dirty="0"/>
              <a:t>contener el virus si la persona está </a:t>
            </a:r>
            <a:r>
              <a:rPr lang="es-ES" dirty="0" smtClean="0"/>
              <a:t>infectada. Las </a:t>
            </a:r>
            <a:r>
              <a:rPr lang="es-ES" dirty="0" err="1" smtClean="0"/>
              <a:t>gotículas</a:t>
            </a:r>
            <a:r>
              <a:rPr lang="es-ES" dirty="0" smtClean="0"/>
              <a:t> al caer también infectan las superficies.</a:t>
            </a:r>
            <a:endParaRPr lang="es-ES" dirty="0"/>
          </a:p>
          <a:p>
            <a:pPr lvl="1"/>
            <a:r>
              <a:rPr lang="es-ES" dirty="0"/>
              <a:t>Si se usa mascarilla, se limita mucho la propagación del virus</a:t>
            </a:r>
            <a:r>
              <a:rPr lang="es-ES" dirty="0" smtClean="0"/>
              <a:t>.</a:t>
            </a:r>
          </a:p>
          <a:p>
            <a:pPr lvl="1"/>
            <a:r>
              <a:rPr lang="es-ES" dirty="0" smtClean="0"/>
              <a:t>Pero cuidado no todas valen el ministerio tiene una guía   de los tipos y como usarla. </a:t>
            </a:r>
            <a:endParaRPr lang="es-ES" dirty="0"/>
          </a:p>
        </p:txBody>
      </p:sp>
      <p:pic>
        <p:nvPicPr>
          <p:cNvPr id="13" name="Imagen 12" descr="Imagen que contiene alimentos, dibujo&#10;&#10;Descripción generada automáticamente">
            <a:extLst>
              <a:ext uri="{FF2B5EF4-FFF2-40B4-BE49-F238E27FC236}">
                <a16:creationId xmlns:a16="http://schemas.microsoft.com/office/drawing/2014/main" id="{CA2595DD-EF5F-47A1-9ECB-F1A3E78FF0C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11231" y="2768145"/>
            <a:ext cx="496205" cy="441272"/>
          </a:xfrm>
          <a:prstGeom prst="rect">
            <a:avLst/>
          </a:prstGeom>
        </p:spPr>
      </p:pic>
      <p:pic>
        <p:nvPicPr>
          <p:cNvPr id="14" name="Imagen 13" descr="Imagen que contiene alimentos, dibujo&#10;&#10;Descripción generada automáticamente">
            <a:extLst>
              <a:ext uri="{FF2B5EF4-FFF2-40B4-BE49-F238E27FC236}">
                <a16:creationId xmlns:a16="http://schemas.microsoft.com/office/drawing/2014/main" id="{E3F83F11-5479-4AC5-8B06-73433282647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8340" y="3208364"/>
            <a:ext cx="496205" cy="441272"/>
          </a:xfrm>
          <a:prstGeom prst="rect">
            <a:avLst/>
          </a:prstGeom>
        </p:spPr>
      </p:pic>
      <p:pic>
        <p:nvPicPr>
          <p:cNvPr id="15" name="Imagen 14" descr="Imagen que contiene alimentos, dibujo&#10;&#10;Descripción generada automáticamente">
            <a:extLst>
              <a:ext uri="{FF2B5EF4-FFF2-40B4-BE49-F238E27FC236}">
                <a16:creationId xmlns:a16="http://schemas.microsoft.com/office/drawing/2014/main" id="{00EC8DEC-4B3C-40A2-B6A5-2FE4BCEDAFD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996728" y="5800277"/>
            <a:ext cx="496205" cy="441272"/>
          </a:xfrm>
          <a:prstGeom prst="rect">
            <a:avLst/>
          </a:prstGeom>
        </p:spPr>
      </p:pic>
      <p:pic>
        <p:nvPicPr>
          <p:cNvPr id="3" name="Imagen 2" descr="aerosol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94" y="1031536"/>
            <a:ext cx="7294917" cy="5473326"/>
          </a:xfrm>
          <a:prstGeom prst="rect">
            <a:avLst/>
          </a:prstGeom>
        </p:spPr>
      </p:pic>
    </p:spTree>
    <p:extLst>
      <p:ext uri="{BB962C8B-B14F-4D97-AF65-F5344CB8AC3E}">
        <p14:creationId xmlns:p14="http://schemas.microsoft.com/office/powerpoint/2010/main" val="632359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64EA2F-BFA2-40C9-B505-4A5C4CC6384E}"/>
              </a:ext>
            </a:extLst>
          </p:cNvPr>
          <p:cNvSpPr>
            <a:spLocks noGrp="1"/>
          </p:cNvSpPr>
          <p:nvPr>
            <p:ph type="title"/>
          </p:nvPr>
        </p:nvSpPr>
        <p:spPr>
          <a:xfrm>
            <a:off x="517747" y="92111"/>
            <a:ext cx="8928633" cy="1325563"/>
          </a:xfrm>
        </p:spPr>
        <p:txBody>
          <a:bodyPr/>
          <a:lstStyle/>
          <a:p>
            <a:pPr algn="ctr"/>
            <a:r>
              <a:rPr lang="es-ES" b="1" dirty="0" smtClean="0">
                <a:solidFill>
                  <a:srgbClr val="FF0000"/>
                </a:solidFill>
              </a:rPr>
              <a:t>Tipos de mascarillas</a:t>
            </a:r>
            <a:endParaRPr lang="es-ES" b="1" dirty="0">
              <a:solidFill>
                <a:srgbClr val="FF0000"/>
              </a:solidFill>
            </a:endParaRPr>
          </a:p>
        </p:txBody>
      </p:sp>
      <p:pic>
        <p:nvPicPr>
          <p:cNvPr id="11" name="Imagen 10" descr="Imagen que contiene alimentos, dibujo&#10;&#10;Descripción generada automáticamente">
            <a:extLst>
              <a:ext uri="{FF2B5EF4-FFF2-40B4-BE49-F238E27FC236}">
                <a16:creationId xmlns:a16="http://schemas.microsoft.com/office/drawing/2014/main" id="{54337EFD-1DF1-482D-9517-362D7A6F66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04872" y="4883760"/>
            <a:ext cx="496205" cy="441272"/>
          </a:xfrm>
          <a:prstGeom prst="rect">
            <a:avLst/>
          </a:prstGeom>
        </p:spPr>
      </p:pic>
      <p:pic>
        <p:nvPicPr>
          <p:cNvPr id="13" name="Imagen 12" descr="Imagen que contiene alimentos, dibujo&#10;&#10;Descripción generada automáticamente">
            <a:extLst>
              <a:ext uri="{FF2B5EF4-FFF2-40B4-BE49-F238E27FC236}">
                <a16:creationId xmlns:a16="http://schemas.microsoft.com/office/drawing/2014/main" id="{B7E2B1D2-618C-4DCD-8261-8771A9B46C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6642" y="5058151"/>
            <a:ext cx="496205" cy="441272"/>
          </a:xfrm>
          <a:prstGeom prst="rect">
            <a:avLst/>
          </a:prstGeom>
        </p:spPr>
      </p:pic>
      <p:pic>
        <p:nvPicPr>
          <p:cNvPr id="14" name="Imagen 13" descr="Imagen que contiene alimentos, dibujo&#10;&#10;Descripción generada automáticamente">
            <a:extLst>
              <a:ext uri="{FF2B5EF4-FFF2-40B4-BE49-F238E27FC236}">
                <a16:creationId xmlns:a16="http://schemas.microsoft.com/office/drawing/2014/main" id="{7D9076B7-5F9B-4A4F-8B03-427470D3608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86208" y="5222314"/>
            <a:ext cx="496205" cy="441272"/>
          </a:xfrm>
          <a:prstGeom prst="rect">
            <a:avLst/>
          </a:prstGeom>
        </p:spPr>
      </p:pic>
      <p:pic>
        <p:nvPicPr>
          <p:cNvPr id="15" name="Imagen 14" descr="Imagen que contiene alimentos, dibujo&#10;&#10;Descripción generada automáticamente">
            <a:extLst>
              <a:ext uri="{FF2B5EF4-FFF2-40B4-BE49-F238E27FC236}">
                <a16:creationId xmlns:a16="http://schemas.microsoft.com/office/drawing/2014/main" id="{218BA2FB-918A-4707-8626-E965086F1B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45018" y="1624763"/>
            <a:ext cx="496205" cy="441272"/>
          </a:xfrm>
          <a:prstGeom prst="rect">
            <a:avLst/>
          </a:prstGeom>
        </p:spPr>
      </p:pic>
      <p:pic>
        <p:nvPicPr>
          <p:cNvPr id="16" name="Imagen 15" descr="Imagen que contiene alimentos, dibujo&#10;&#10;Descripción generada automáticamente">
            <a:extLst>
              <a:ext uri="{FF2B5EF4-FFF2-40B4-BE49-F238E27FC236}">
                <a16:creationId xmlns:a16="http://schemas.microsoft.com/office/drawing/2014/main" id="{1AB5F72A-51E4-4729-917B-FB2DDCD9863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09092" y="5687373"/>
            <a:ext cx="496205" cy="441272"/>
          </a:xfrm>
          <a:prstGeom prst="rect">
            <a:avLst/>
          </a:prstGeom>
        </p:spPr>
      </p:pic>
      <p:sp>
        <p:nvSpPr>
          <p:cNvPr id="6" name="Marcador de contenido 5"/>
          <p:cNvSpPr>
            <a:spLocks noGrp="1"/>
          </p:cNvSpPr>
          <p:nvPr>
            <p:ph idx="1"/>
          </p:nvPr>
        </p:nvSpPr>
        <p:spPr>
          <a:xfrm>
            <a:off x="668868" y="-145143"/>
            <a:ext cx="7253513" cy="1741713"/>
          </a:xfrm>
        </p:spPr>
        <p:txBody>
          <a:bodyPr>
            <a:normAutofit fontScale="92500" lnSpcReduction="10000"/>
          </a:bodyPr>
          <a:lstStyle/>
          <a:p>
            <a:pPr marL="0" indent="0">
              <a:buNone/>
            </a:pPr>
            <a:endParaRPr lang="es-ES" dirty="0" smtClean="0"/>
          </a:p>
          <a:p>
            <a:pPr marL="0" indent="0">
              <a:buNone/>
            </a:pPr>
            <a:endParaRPr lang="es-ES" dirty="0"/>
          </a:p>
          <a:p>
            <a:pPr marL="0" indent="0">
              <a:buNone/>
            </a:pPr>
            <a:endParaRPr lang="es-ES" dirty="0" smtClean="0"/>
          </a:p>
          <a:p>
            <a:pPr marL="0" indent="0">
              <a:buNone/>
            </a:pPr>
            <a:r>
              <a:rPr lang="es-ES" dirty="0" smtClean="0"/>
              <a:t>Usa mascarillas homologadas</a:t>
            </a:r>
            <a:endParaRPr lang="es-ES" dirty="0"/>
          </a:p>
        </p:txBody>
      </p:sp>
      <p:pic>
        <p:nvPicPr>
          <p:cNvPr id="7" name="Imagen 6" descr="tipos_mascarilla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71" y="1608667"/>
            <a:ext cx="10786300" cy="5249333"/>
          </a:xfrm>
          <a:prstGeom prst="rect">
            <a:avLst/>
          </a:prstGeom>
        </p:spPr>
      </p:pic>
    </p:spTree>
    <p:extLst>
      <p:ext uri="{BB962C8B-B14F-4D97-AF65-F5344CB8AC3E}">
        <p14:creationId xmlns:p14="http://schemas.microsoft.com/office/powerpoint/2010/main" val="23645904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2189</Words>
  <Application>Microsoft Office PowerPoint</Application>
  <PresentationFormat>Panorámica</PresentationFormat>
  <Paragraphs>184</Paragraphs>
  <Slides>33</Slides>
  <Notes>0</Notes>
  <HiddenSlides>3</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0</vt:i4>
      </vt:variant>
      <vt:variant>
        <vt:lpstr>Títulos de diapositiva</vt:lpstr>
      </vt:variant>
      <vt:variant>
        <vt:i4>33</vt:i4>
      </vt:variant>
    </vt:vector>
  </HeadingPairs>
  <TitlesOfParts>
    <vt:vector size="38" baseType="lpstr">
      <vt:lpstr>Arial</vt:lpstr>
      <vt:lpstr>Calibri</vt:lpstr>
      <vt:lpstr>Calibri Light</vt:lpstr>
      <vt:lpstr>Mangal</vt:lpstr>
      <vt:lpstr>Tema de Office</vt:lpstr>
      <vt:lpstr>Decálogo de  medidas preventivas básicas frente a COVID-19 en centros educativos IES ZAIDIN VERGELES</vt:lpstr>
      <vt:lpstr>¿Qué es el coronavirus SARS-CoV-2?</vt:lpstr>
      <vt:lpstr>¿Qué es el coronavirus SARS-CoV-2?</vt:lpstr>
      <vt:lpstr>¿Cómo distinguirlo?</vt:lpstr>
      <vt:lpstr>¿Cómo se transmite el coronavirus SARS-CoV-2?</vt:lpstr>
      <vt:lpstr>Presentación de PowerPoint</vt:lpstr>
      <vt:lpstr>Medidas  para evitar transmisiones.</vt:lpstr>
      <vt:lpstr>1. Usar mascarilla.</vt:lpstr>
      <vt:lpstr>Tipos de mascarillas</vt:lpstr>
      <vt:lpstr>Colocación de mascarilla</vt:lpstr>
      <vt:lpstr>2. Guarda la distancia.</vt:lpstr>
      <vt:lpstr>3. Ventila con aire exterior.</vt:lpstr>
      <vt:lpstr>4. Lávate las manos a menudo.</vt:lpstr>
      <vt:lpstr>5. Limpia y desinfecta.</vt:lpstr>
      <vt:lpstr>6. No toques tu cara ni la de los demás.</vt:lpstr>
      <vt:lpstr>7. No des besos, manos ni abrazos.</vt:lpstr>
      <vt:lpstr>8. No compartas objetos, bebidas ni comidas.</vt:lpstr>
      <vt:lpstr>9. Usa siempre el baño asignado a tu curso</vt:lpstr>
      <vt:lpstr>10. Al volver a casa, dúchate y cámbiate de ropa. </vt:lpstr>
      <vt:lpstr>11. NO ACUDAS A CLASES SI TIENES SÍNTOMAS </vt:lpstr>
      <vt:lpstr>Si das positivo…</vt:lpstr>
      <vt:lpstr>¡OJO! Podrías tener que estar en aislamiento</vt:lpstr>
      <vt:lpstr>Presentación de PowerPoint</vt:lpstr>
      <vt:lpstr>Presentación de PowerPoint</vt:lpstr>
      <vt:lpstr>Presentación de PowerPoint</vt:lpstr>
      <vt:lpstr>Tráete a clase el Kit Covid….</vt:lpstr>
      <vt:lpstr>Presentación de PowerPoint</vt:lpstr>
      <vt:lpstr>Presentación de PowerPoint</vt:lpstr>
      <vt:lpstr>Presentación de PowerPoint</vt:lpstr>
      <vt:lpstr>Presentación de PowerPoint</vt:lpstr>
      <vt:lpstr>Vídeos y material complementario de apoyo a esta presentación recomendado</vt:lpstr>
      <vt:lpstr>Autores</vt:lpstr>
      <vt:lpstr>Notas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Medidas preventivas básica frente a COVID-19</dc:title>
  <dc:creator>EULALIO RUIZ MUÑOZ</dc:creator>
  <cp:lastModifiedBy>Usuario de Windows</cp:lastModifiedBy>
  <cp:revision>116</cp:revision>
  <dcterms:created xsi:type="dcterms:W3CDTF">2020-08-31T12:34:11Z</dcterms:created>
  <dcterms:modified xsi:type="dcterms:W3CDTF">2020-10-22T19:09:59Z</dcterms:modified>
</cp:coreProperties>
</file>